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2.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0" r:id="rId1"/>
  </p:sldMasterIdLst>
  <p:notesMasterIdLst>
    <p:notesMasterId r:id="rId44"/>
  </p:notesMasterIdLst>
  <p:handoutMasterIdLst>
    <p:handoutMasterId r:id="rId45"/>
  </p:handoutMasterIdLst>
  <p:sldIdLst>
    <p:sldId id="323" r:id="rId2"/>
    <p:sldId id="259" r:id="rId3"/>
    <p:sldId id="261" r:id="rId4"/>
    <p:sldId id="262" r:id="rId5"/>
    <p:sldId id="263" r:id="rId6"/>
    <p:sldId id="264" r:id="rId7"/>
    <p:sldId id="322" r:id="rId8"/>
    <p:sldId id="265" r:id="rId9"/>
    <p:sldId id="303" r:id="rId10"/>
    <p:sldId id="266" r:id="rId11"/>
    <p:sldId id="267" r:id="rId12"/>
    <p:sldId id="268" r:id="rId13"/>
    <p:sldId id="269" r:id="rId14"/>
    <p:sldId id="270" r:id="rId15"/>
    <p:sldId id="271" r:id="rId16"/>
    <p:sldId id="272" r:id="rId17"/>
    <p:sldId id="273" r:id="rId18"/>
    <p:sldId id="274" r:id="rId19"/>
    <p:sldId id="307" r:id="rId20"/>
    <p:sldId id="308" r:id="rId21"/>
    <p:sldId id="277" r:id="rId22"/>
    <p:sldId id="278" r:id="rId23"/>
    <p:sldId id="279" r:id="rId24"/>
    <p:sldId id="280" r:id="rId25"/>
    <p:sldId id="314" r:id="rId26"/>
    <p:sldId id="282" r:id="rId27"/>
    <p:sldId id="324" r:id="rId28"/>
    <p:sldId id="283" r:id="rId29"/>
    <p:sldId id="284" r:id="rId30"/>
    <p:sldId id="285" r:id="rId31"/>
    <p:sldId id="286" r:id="rId32"/>
    <p:sldId id="288" r:id="rId33"/>
    <p:sldId id="289" r:id="rId34"/>
    <p:sldId id="291" r:id="rId35"/>
    <p:sldId id="293" r:id="rId36"/>
    <p:sldId id="295" r:id="rId37"/>
    <p:sldId id="320" r:id="rId38"/>
    <p:sldId id="296" r:id="rId39"/>
    <p:sldId id="313" r:id="rId40"/>
    <p:sldId id="312" r:id="rId41"/>
    <p:sldId id="315" r:id="rId42"/>
    <p:sldId id="299" r:id="rId43"/>
  </p:sldIdLst>
  <p:sldSz cx="9144000" cy="5715000" type="screen16x10"/>
  <p:notesSz cx="6881813" cy="9296400"/>
  <p:defaultTextStyle>
    <a:defPPr>
      <a:defRPr lang="en-US"/>
    </a:defPPr>
    <a:lvl1pPr algn="l" rtl="0" eaLnBrk="0" fontAlgn="base" hangingPunct="0">
      <a:spcBef>
        <a:spcPct val="0"/>
      </a:spcBef>
      <a:spcAft>
        <a:spcPct val="0"/>
      </a:spcAft>
      <a:defRPr sz="2000" kern="1200">
        <a:solidFill>
          <a:schemeClr val="tx1"/>
        </a:solidFill>
        <a:latin typeface="Tahoma" charset="0"/>
        <a:ea typeface="+mn-ea"/>
        <a:cs typeface="+mn-cs"/>
      </a:defRPr>
    </a:lvl1pPr>
    <a:lvl2pPr marL="457200" algn="l" rtl="0" eaLnBrk="0" fontAlgn="base" hangingPunct="0">
      <a:spcBef>
        <a:spcPct val="0"/>
      </a:spcBef>
      <a:spcAft>
        <a:spcPct val="0"/>
      </a:spcAft>
      <a:defRPr sz="2000" kern="1200">
        <a:solidFill>
          <a:schemeClr val="tx1"/>
        </a:solidFill>
        <a:latin typeface="Tahoma" charset="0"/>
        <a:ea typeface="+mn-ea"/>
        <a:cs typeface="+mn-cs"/>
      </a:defRPr>
    </a:lvl2pPr>
    <a:lvl3pPr marL="914400" algn="l" rtl="0" eaLnBrk="0" fontAlgn="base" hangingPunct="0">
      <a:spcBef>
        <a:spcPct val="0"/>
      </a:spcBef>
      <a:spcAft>
        <a:spcPct val="0"/>
      </a:spcAft>
      <a:defRPr sz="2000" kern="1200">
        <a:solidFill>
          <a:schemeClr val="tx1"/>
        </a:solidFill>
        <a:latin typeface="Tahoma" charset="0"/>
        <a:ea typeface="+mn-ea"/>
        <a:cs typeface="+mn-cs"/>
      </a:defRPr>
    </a:lvl3pPr>
    <a:lvl4pPr marL="1371600" algn="l" rtl="0" eaLnBrk="0" fontAlgn="base" hangingPunct="0">
      <a:spcBef>
        <a:spcPct val="0"/>
      </a:spcBef>
      <a:spcAft>
        <a:spcPct val="0"/>
      </a:spcAft>
      <a:defRPr sz="2000" kern="1200">
        <a:solidFill>
          <a:schemeClr val="tx1"/>
        </a:solidFill>
        <a:latin typeface="Tahoma" charset="0"/>
        <a:ea typeface="+mn-ea"/>
        <a:cs typeface="+mn-cs"/>
      </a:defRPr>
    </a:lvl4pPr>
    <a:lvl5pPr marL="1828800" algn="l" rtl="0" eaLnBrk="0" fontAlgn="base" hangingPunct="0">
      <a:spcBef>
        <a:spcPct val="0"/>
      </a:spcBef>
      <a:spcAft>
        <a:spcPct val="0"/>
      </a:spcAft>
      <a:defRPr sz="2000" kern="1200">
        <a:solidFill>
          <a:schemeClr val="tx1"/>
        </a:solidFill>
        <a:latin typeface="Tahoma" charset="0"/>
        <a:ea typeface="+mn-ea"/>
        <a:cs typeface="+mn-cs"/>
      </a:defRPr>
    </a:lvl5pPr>
    <a:lvl6pPr marL="2286000" algn="l" defTabSz="914400" rtl="0" eaLnBrk="1" latinLnBrk="0" hangingPunct="1">
      <a:defRPr sz="2000" kern="1200">
        <a:solidFill>
          <a:schemeClr val="tx1"/>
        </a:solidFill>
        <a:latin typeface="Tahoma" charset="0"/>
        <a:ea typeface="+mn-ea"/>
        <a:cs typeface="+mn-cs"/>
      </a:defRPr>
    </a:lvl6pPr>
    <a:lvl7pPr marL="2743200" algn="l" defTabSz="914400" rtl="0" eaLnBrk="1" latinLnBrk="0" hangingPunct="1">
      <a:defRPr sz="2000" kern="1200">
        <a:solidFill>
          <a:schemeClr val="tx1"/>
        </a:solidFill>
        <a:latin typeface="Tahoma" charset="0"/>
        <a:ea typeface="+mn-ea"/>
        <a:cs typeface="+mn-cs"/>
      </a:defRPr>
    </a:lvl7pPr>
    <a:lvl8pPr marL="3200400" algn="l" defTabSz="914400" rtl="0" eaLnBrk="1" latinLnBrk="0" hangingPunct="1">
      <a:defRPr sz="2000" kern="1200">
        <a:solidFill>
          <a:schemeClr val="tx1"/>
        </a:solidFill>
        <a:latin typeface="Tahoma" charset="0"/>
        <a:ea typeface="+mn-ea"/>
        <a:cs typeface="+mn-cs"/>
      </a:defRPr>
    </a:lvl8pPr>
    <a:lvl9pPr marL="3657600" algn="l" defTabSz="914400" rtl="0" eaLnBrk="1" latinLnBrk="0" hangingPunct="1">
      <a:defRPr sz="2000" kern="1200">
        <a:solidFill>
          <a:schemeClr val="tx1"/>
        </a:solidFill>
        <a:latin typeface="Tahoma" charset="0"/>
        <a:ea typeface="+mn-ea"/>
        <a:cs typeface="+mn-cs"/>
      </a:defRPr>
    </a:lvl9pPr>
  </p:defaultTextStyle>
  <p:extLst>
    <p:ext uri="{EFAFB233-063F-42B5-8137-9DF3F51BA10A}">
      <p15:sldGuideLst xmlns:p15="http://schemas.microsoft.com/office/powerpoint/2012/main">
        <p15:guide id="1" orient="horz" pos="3240">
          <p15:clr>
            <a:srgbClr val="A4A3A4"/>
          </p15:clr>
        </p15:guide>
        <p15:guide id="2" pos="5520">
          <p15:clr>
            <a:srgbClr val="A4A3A4"/>
          </p15:clr>
        </p15:guide>
      </p15:sldGuideLst>
    </p:ext>
    <p:ext uri="{2D200454-40CA-4A62-9FC3-DE9A4176ACB9}">
      <p15:notesGuideLst xmlns:p15="http://schemas.microsoft.com/office/powerpoint/2012/main">
        <p15:guide id="1" orient="horz" pos="2928">
          <p15:clr>
            <a:srgbClr val="A4A3A4"/>
          </p15:clr>
        </p15:guide>
        <p15:guide id="2" pos="216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son PhD, Susan B." initials="DPSB" lastIdx="2" clrIdx="0">
    <p:extLst>
      <p:ext uri="{19B8F6BF-5375-455C-9EA6-DF929625EA0E}">
        <p15:presenceInfo xmlns:p15="http://schemas.microsoft.com/office/powerpoint/2012/main" userId="S::susan@upenn.edu::40ce9a86-fcfe-4452-9f01-9af487f4cf7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7B2017"/>
    <a:srgbClr val="A93023"/>
    <a:srgbClr val="FF3300"/>
    <a:srgbClr val="FF9900"/>
    <a:srgbClr val="EA8B00"/>
    <a:srgbClr val="00CC00"/>
    <a:srgbClr val="33CC33"/>
    <a:srgbClr val="FF3399"/>
    <a:srgbClr val="66FF33"/>
    <a:srgbClr val="FFCC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64" autoAdjust="0"/>
    <p:restoredTop sz="63115" autoAdjust="0"/>
  </p:normalViewPr>
  <p:slideViewPr>
    <p:cSldViewPr snapToGrid="0">
      <p:cViewPr varScale="1">
        <p:scale>
          <a:sx n="85" d="100"/>
          <a:sy n="85" d="100"/>
        </p:scale>
        <p:origin x="2816" y="168"/>
      </p:cViewPr>
      <p:guideLst>
        <p:guide orient="horz" pos="3240"/>
        <p:guide pos="5520"/>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66" d="100"/>
        <a:sy n="66" d="100"/>
      </p:scale>
      <p:origin x="0" y="0"/>
    </p:cViewPr>
  </p:sorterViewPr>
  <p:notesViewPr>
    <p:cSldViewPr snapToGrid="0">
      <p:cViewPr varScale="1">
        <p:scale>
          <a:sx n="93" d="100"/>
          <a:sy n="93" d="100"/>
        </p:scale>
        <p:origin x="-3492" y="-102"/>
      </p:cViewPr>
      <p:guideLst>
        <p:guide orient="horz" pos="2928"/>
        <p:guide pos="216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12-16T16:36:51.979" idx="2">
    <p:pos x="4418" y="1531"/>
    <p:text>There are a lot of images in this.  For many of them, I do not know what the licensing is and whether they can be included.</p:text>
    <p:extLst>
      <p:ext uri="{C676402C-5697-4E1C-873F-D02D1690AC5C}">
        <p15:threadingInfo xmlns:p15="http://schemas.microsoft.com/office/powerpoint/2012/main" timeZoneBias="3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9-12-16T16:36:21.785" idx="1">
    <p:pos x="4812" y="88"/>
    <p:text>Top image is Creative Commons </p:text>
    <p:extLst>
      <p:ext uri="{C676402C-5697-4E1C-873F-D02D1690AC5C}">
        <p15:threadingInfo xmlns:p15="http://schemas.microsoft.com/office/powerpoint/2012/main" timeZoneBias="30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41698" name="Rectangle 2"/>
          <p:cNvSpPr>
            <a:spLocks noGrp="1" noChangeArrowheads="1"/>
          </p:cNvSpPr>
          <p:nvPr>
            <p:ph type="hdr" sz="quarter"/>
          </p:nvPr>
        </p:nvSpPr>
        <p:spPr bwMode="auto">
          <a:xfrm>
            <a:off x="0" y="0"/>
            <a:ext cx="2982913" cy="463550"/>
          </a:xfrm>
          <a:prstGeom prst="rect">
            <a:avLst/>
          </a:prstGeom>
          <a:noFill/>
          <a:ln w="9525">
            <a:noFill/>
            <a:miter lim="800000"/>
            <a:headEnd/>
            <a:tailEnd/>
          </a:ln>
          <a:effectLst/>
        </p:spPr>
        <p:txBody>
          <a:bodyPr vert="horz" wrap="square" lIns="87444" tIns="43722" rIns="87444" bIns="43722" numCol="1" anchor="t" anchorCtr="0" compatLnSpc="1">
            <a:prstTxWarp prst="textNoShape">
              <a:avLst/>
            </a:prstTxWarp>
          </a:bodyPr>
          <a:lstStyle>
            <a:lvl1pPr algn="l" eaLnBrk="1" hangingPunct="1">
              <a:spcBef>
                <a:spcPct val="0"/>
              </a:spcBef>
              <a:buClrTx/>
              <a:buSzTx/>
              <a:buFontTx/>
              <a:buNone/>
              <a:defRPr sz="1100">
                <a:latin typeface="Tahoma" pitchFamily="34" charset="0"/>
              </a:defRPr>
            </a:lvl1pPr>
          </a:lstStyle>
          <a:p>
            <a:pPr>
              <a:defRPr/>
            </a:pPr>
            <a:endParaRPr lang="de-DE"/>
          </a:p>
        </p:txBody>
      </p:sp>
      <p:sp>
        <p:nvSpPr>
          <p:cNvPr id="541699" name="Rectangle 3"/>
          <p:cNvSpPr>
            <a:spLocks noGrp="1" noChangeArrowheads="1"/>
          </p:cNvSpPr>
          <p:nvPr>
            <p:ph type="dt" sz="quarter" idx="1"/>
          </p:nvPr>
        </p:nvSpPr>
        <p:spPr bwMode="auto">
          <a:xfrm>
            <a:off x="3898900" y="0"/>
            <a:ext cx="2982913" cy="463550"/>
          </a:xfrm>
          <a:prstGeom prst="rect">
            <a:avLst/>
          </a:prstGeom>
          <a:noFill/>
          <a:ln w="9525">
            <a:noFill/>
            <a:miter lim="800000"/>
            <a:headEnd/>
            <a:tailEnd/>
          </a:ln>
          <a:effectLst/>
        </p:spPr>
        <p:txBody>
          <a:bodyPr vert="horz" wrap="square" lIns="87444" tIns="43722" rIns="87444" bIns="43722" numCol="1" anchor="t" anchorCtr="0" compatLnSpc="1">
            <a:prstTxWarp prst="textNoShape">
              <a:avLst/>
            </a:prstTxWarp>
          </a:bodyPr>
          <a:lstStyle>
            <a:lvl1pPr algn="r" eaLnBrk="1" hangingPunct="1">
              <a:spcBef>
                <a:spcPct val="0"/>
              </a:spcBef>
              <a:buClrTx/>
              <a:buSzTx/>
              <a:buFontTx/>
              <a:buNone/>
              <a:defRPr sz="1100">
                <a:latin typeface="Tahoma" pitchFamily="34" charset="0"/>
              </a:defRPr>
            </a:lvl1pPr>
          </a:lstStyle>
          <a:p>
            <a:pPr>
              <a:defRPr/>
            </a:pPr>
            <a:endParaRPr lang="de-DE"/>
          </a:p>
        </p:txBody>
      </p:sp>
      <p:sp>
        <p:nvSpPr>
          <p:cNvPr id="541700" name="Rectangle 4"/>
          <p:cNvSpPr>
            <a:spLocks noGrp="1" noChangeArrowheads="1"/>
          </p:cNvSpPr>
          <p:nvPr>
            <p:ph type="ftr" sz="quarter" idx="2"/>
          </p:nvPr>
        </p:nvSpPr>
        <p:spPr bwMode="auto">
          <a:xfrm>
            <a:off x="0" y="8832850"/>
            <a:ext cx="2982913" cy="463550"/>
          </a:xfrm>
          <a:prstGeom prst="rect">
            <a:avLst/>
          </a:prstGeom>
          <a:noFill/>
          <a:ln w="9525">
            <a:noFill/>
            <a:miter lim="800000"/>
            <a:headEnd/>
            <a:tailEnd/>
          </a:ln>
          <a:effectLst/>
        </p:spPr>
        <p:txBody>
          <a:bodyPr vert="horz" wrap="square" lIns="87444" tIns="43722" rIns="87444" bIns="43722" numCol="1" anchor="b" anchorCtr="0" compatLnSpc="1">
            <a:prstTxWarp prst="textNoShape">
              <a:avLst/>
            </a:prstTxWarp>
          </a:bodyPr>
          <a:lstStyle>
            <a:lvl1pPr algn="l" eaLnBrk="1" hangingPunct="1">
              <a:spcBef>
                <a:spcPct val="0"/>
              </a:spcBef>
              <a:buClrTx/>
              <a:buSzTx/>
              <a:buFontTx/>
              <a:buNone/>
              <a:defRPr sz="1100">
                <a:latin typeface="Tahoma" pitchFamily="34" charset="0"/>
              </a:defRPr>
            </a:lvl1pPr>
          </a:lstStyle>
          <a:p>
            <a:pPr>
              <a:defRPr/>
            </a:pPr>
            <a:endParaRPr lang="de-DE"/>
          </a:p>
        </p:txBody>
      </p:sp>
      <p:sp>
        <p:nvSpPr>
          <p:cNvPr id="541701" name="Rectangle 5"/>
          <p:cNvSpPr>
            <a:spLocks noGrp="1" noChangeArrowheads="1"/>
          </p:cNvSpPr>
          <p:nvPr>
            <p:ph type="sldNum" sz="quarter" idx="3"/>
          </p:nvPr>
        </p:nvSpPr>
        <p:spPr bwMode="auto">
          <a:xfrm>
            <a:off x="3898900" y="8832850"/>
            <a:ext cx="2982913" cy="463550"/>
          </a:xfrm>
          <a:prstGeom prst="rect">
            <a:avLst/>
          </a:prstGeom>
          <a:noFill/>
          <a:ln w="9525">
            <a:noFill/>
            <a:miter lim="800000"/>
            <a:headEnd/>
            <a:tailEnd/>
          </a:ln>
          <a:effectLst/>
        </p:spPr>
        <p:txBody>
          <a:bodyPr vert="horz" wrap="square" lIns="87444" tIns="43722" rIns="87444" bIns="43722" numCol="1" anchor="b" anchorCtr="0" compatLnSpc="1">
            <a:prstTxWarp prst="textNoShape">
              <a:avLst/>
            </a:prstTxWarp>
          </a:bodyPr>
          <a:lstStyle>
            <a:lvl1pPr algn="r" eaLnBrk="1" hangingPunct="1">
              <a:spcBef>
                <a:spcPct val="0"/>
              </a:spcBef>
              <a:buClrTx/>
              <a:buSzTx/>
              <a:buFontTx/>
              <a:buNone/>
              <a:defRPr sz="1100">
                <a:latin typeface="Tahoma" pitchFamily="34" charset="0"/>
              </a:defRPr>
            </a:lvl1pPr>
          </a:lstStyle>
          <a:p>
            <a:pPr>
              <a:defRPr/>
            </a:pPr>
            <a:fld id="{9F5E422C-DFAF-CE41-B76E-A4F766FE95F7}" type="slidenum">
              <a:rPr lang="de-DE"/>
              <a:pPr>
                <a:defRPr/>
              </a:pPr>
              <a:t>‹#›</a:t>
            </a:fld>
            <a:endParaRPr lang="de-DE"/>
          </a:p>
        </p:txBody>
      </p:sp>
    </p:spTree>
    <p:extLst>
      <p:ext uri="{BB962C8B-B14F-4D97-AF65-F5344CB8AC3E}">
        <p14:creationId xmlns:p14="http://schemas.microsoft.com/office/powerpoint/2010/main" val="103242265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22" name="Rectangle 2"/>
          <p:cNvSpPr>
            <a:spLocks noGrp="1" noChangeArrowheads="1"/>
          </p:cNvSpPr>
          <p:nvPr>
            <p:ph type="hdr" sz="quarter"/>
          </p:nvPr>
        </p:nvSpPr>
        <p:spPr bwMode="auto">
          <a:xfrm>
            <a:off x="0" y="0"/>
            <a:ext cx="2982913" cy="463550"/>
          </a:xfrm>
          <a:prstGeom prst="rect">
            <a:avLst/>
          </a:prstGeom>
          <a:noFill/>
          <a:ln w="9525">
            <a:noFill/>
            <a:miter lim="800000"/>
            <a:headEnd/>
            <a:tailEnd/>
          </a:ln>
          <a:effectLst/>
        </p:spPr>
        <p:txBody>
          <a:bodyPr vert="horz" wrap="square" lIns="87444" tIns="43722" rIns="87444" bIns="43722" numCol="1" anchor="t" anchorCtr="0" compatLnSpc="1">
            <a:prstTxWarp prst="textNoShape">
              <a:avLst/>
            </a:prstTxWarp>
          </a:bodyPr>
          <a:lstStyle>
            <a:lvl1pPr algn="l" eaLnBrk="0" hangingPunct="0">
              <a:spcBef>
                <a:spcPct val="0"/>
              </a:spcBef>
              <a:buClrTx/>
              <a:buSzTx/>
              <a:buFontTx/>
              <a:buNone/>
              <a:defRPr sz="1100">
                <a:latin typeface="Arial" charset="0"/>
              </a:defRPr>
            </a:lvl1pPr>
          </a:lstStyle>
          <a:p>
            <a:pPr>
              <a:defRPr/>
            </a:pPr>
            <a:endParaRPr lang="en-US"/>
          </a:p>
        </p:txBody>
      </p:sp>
      <p:sp>
        <p:nvSpPr>
          <p:cNvPr id="133123" name="Rectangle 3"/>
          <p:cNvSpPr>
            <a:spLocks noGrp="1" noChangeArrowheads="1"/>
          </p:cNvSpPr>
          <p:nvPr>
            <p:ph type="dt" idx="1"/>
          </p:nvPr>
        </p:nvSpPr>
        <p:spPr bwMode="auto">
          <a:xfrm>
            <a:off x="3898900" y="0"/>
            <a:ext cx="2982913" cy="463550"/>
          </a:xfrm>
          <a:prstGeom prst="rect">
            <a:avLst/>
          </a:prstGeom>
          <a:noFill/>
          <a:ln w="9525">
            <a:noFill/>
            <a:miter lim="800000"/>
            <a:headEnd/>
            <a:tailEnd/>
          </a:ln>
          <a:effectLst/>
        </p:spPr>
        <p:txBody>
          <a:bodyPr vert="horz" wrap="square" lIns="87444" tIns="43722" rIns="87444" bIns="43722" numCol="1" anchor="t" anchorCtr="0" compatLnSpc="1">
            <a:prstTxWarp prst="textNoShape">
              <a:avLst/>
            </a:prstTxWarp>
          </a:bodyPr>
          <a:lstStyle>
            <a:lvl1pPr algn="r" eaLnBrk="0" hangingPunct="0">
              <a:spcBef>
                <a:spcPct val="0"/>
              </a:spcBef>
              <a:buClrTx/>
              <a:buSzTx/>
              <a:buFontTx/>
              <a:buNone/>
              <a:defRPr sz="1100">
                <a:latin typeface="Arial" charset="0"/>
              </a:defRPr>
            </a:lvl1pPr>
          </a:lstStyle>
          <a:p>
            <a:pPr>
              <a:defRPr/>
            </a:pPr>
            <a:endParaRPr lang="en-US"/>
          </a:p>
        </p:txBody>
      </p:sp>
      <p:sp>
        <p:nvSpPr>
          <p:cNvPr id="9220" name="Rectangle 4"/>
          <p:cNvSpPr>
            <a:spLocks noGrp="1" noRot="1" noChangeAspect="1" noChangeArrowheads="1" noTextEdit="1"/>
          </p:cNvSpPr>
          <p:nvPr>
            <p:ph type="sldImg" idx="2"/>
          </p:nvPr>
        </p:nvSpPr>
        <p:spPr bwMode="auto">
          <a:xfrm>
            <a:off x="652463" y="698500"/>
            <a:ext cx="5576887" cy="3486150"/>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Lst>
        </p:spPr>
      </p:sp>
      <p:sp>
        <p:nvSpPr>
          <p:cNvPr id="133125" name="Rectangle 5"/>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a:effectLst/>
        </p:spPr>
        <p:txBody>
          <a:bodyPr vert="horz" wrap="square" lIns="87444" tIns="43722" rIns="87444" bIns="43722"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3126" name="Rectangle 6"/>
          <p:cNvSpPr>
            <a:spLocks noGrp="1" noChangeArrowheads="1"/>
          </p:cNvSpPr>
          <p:nvPr>
            <p:ph type="ftr" sz="quarter" idx="4"/>
          </p:nvPr>
        </p:nvSpPr>
        <p:spPr bwMode="auto">
          <a:xfrm>
            <a:off x="0" y="8832850"/>
            <a:ext cx="2982913" cy="463550"/>
          </a:xfrm>
          <a:prstGeom prst="rect">
            <a:avLst/>
          </a:prstGeom>
          <a:noFill/>
          <a:ln w="9525">
            <a:noFill/>
            <a:miter lim="800000"/>
            <a:headEnd/>
            <a:tailEnd/>
          </a:ln>
          <a:effectLst/>
        </p:spPr>
        <p:txBody>
          <a:bodyPr vert="horz" wrap="square" lIns="87444" tIns="43722" rIns="87444" bIns="43722" numCol="1" anchor="b" anchorCtr="0" compatLnSpc="1">
            <a:prstTxWarp prst="textNoShape">
              <a:avLst/>
            </a:prstTxWarp>
          </a:bodyPr>
          <a:lstStyle>
            <a:lvl1pPr algn="l" eaLnBrk="0" hangingPunct="0">
              <a:spcBef>
                <a:spcPct val="0"/>
              </a:spcBef>
              <a:buClrTx/>
              <a:buSzTx/>
              <a:buFontTx/>
              <a:buNone/>
              <a:defRPr sz="1100">
                <a:latin typeface="Arial" charset="0"/>
              </a:defRPr>
            </a:lvl1pPr>
          </a:lstStyle>
          <a:p>
            <a:pPr>
              <a:defRPr/>
            </a:pPr>
            <a:endParaRPr lang="en-US"/>
          </a:p>
        </p:txBody>
      </p:sp>
      <p:sp>
        <p:nvSpPr>
          <p:cNvPr id="133127" name="Rectangle 7"/>
          <p:cNvSpPr>
            <a:spLocks noGrp="1" noChangeArrowheads="1"/>
          </p:cNvSpPr>
          <p:nvPr>
            <p:ph type="sldNum" sz="quarter" idx="5"/>
          </p:nvPr>
        </p:nvSpPr>
        <p:spPr bwMode="auto">
          <a:xfrm>
            <a:off x="3898900" y="8832850"/>
            <a:ext cx="2982913" cy="463550"/>
          </a:xfrm>
          <a:prstGeom prst="rect">
            <a:avLst/>
          </a:prstGeom>
          <a:noFill/>
          <a:ln w="9525">
            <a:noFill/>
            <a:miter lim="800000"/>
            <a:headEnd/>
            <a:tailEnd/>
          </a:ln>
          <a:effectLst/>
        </p:spPr>
        <p:txBody>
          <a:bodyPr vert="horz" wrap="square" lIns="87444" tIns="43722" rIns="87444" bIns="43722" numCol="1" anchor="b" anchorCtr="0" compatLnSpc="1">
            <a:prstTxWarp prst="textNoShape">
              <a:avLst/>
            </a:prstTxWarp>
          </a:bodyPr>
          <a:lstStyle>
            <a:lvl1pPr algn="r" eaLnBrk="0" hangingPunct="0">
              <a:spcBef>
                <a:spcPct val="0"/>
              </a:spcBef>
              <a:buClrTx/>
              <a:buSzTx/>
              <a:buFontTx/>
              <a:buNone/>
              <a:defRPr sz="1100">
                <a:latin typeface="Arial" charset="0"/>
              </a:defRPr>
            </a:lvl1pPr>
          </a:lstStyle>
          <a:p>
            <a:pPr>
              <a:defRPr/>
            </a:pPr>
            <a:fld id="{45412121-731D-1546-9AB4-9CB6A8CF8847}" type="slidenum">
              <a:rPr lang="en-US"/>
              <a:pPr>
                <a:defRPr/>
              </a:pPr>
              <a:t>‹#›</a:t>
            </a:fld>
            <a:endParaRPr lang="en-US"/>
          </a:p>
        </p:txBody>
      </p:sp>
    </p:spTree>
    <p:extLst>
      <p:ext uri="{BB962C8B-B14F-4D97-AF65-F5344CB8AC3E}">
        <p14:creationId xmlns:p14="http://schemas.microsoft.com/office/powerpoint/2010/main" val="386811996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www.theguardian.com/uk-news/2018/mar/23/leaked-cambridge-analyticas-blueprint-for-trump-victory"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geomblog.github.io/fairness/"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www.quantamagazine.org/making-algorithms-fair-an-interview-with-cynthia-dwork-20161123/"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hyperlink" Target="https://www.nature.com/articles/sdata201618" TargetMode="External"/><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notes"/>
          <p:cNvSpPr txBox="1">
            <a:spLocks noGrp="1"/>
          </p:cNvSpPr>
          <p:nvPr>
            <p:ph type="sldNum" idx="12"/>
          </p:nvPr>
        </p:nvSpPr>
        <p:spPr>
          <a:xfrm>
            <a:off x="3957361" y="8820783"/>
            <a:ext cx="3027639" cy="462917"/>
          </a:xfrm>
          <a:prstGeom prst="rect">
            <a:avLst/>
          </a:prstGeom>
          <a:noFill/>
          <a:ln>
            <a:noFill/>
          </a:ln>
        </p:spPr>
        <p:txBody>
          <a:bodyPr spcFirstLastPara="1" wrap="square" lIns="87425" tIns="43700" rIns="87425" bIns="43700" anchor="b" anchorCtr="0">
            <a:noAutofit/>
          </a:bodyPr>
          <a:lstStyle/>
          <a:p>
            <a:pPr marL="0" marR="0" lvl="0" indent="0" algn="r" rtl="0">
              <a:spcBef>
                <a:spcPts val="0"/>
              </a:spcBef>
              <a:spcAft>
                <a:spcPts val="0"/>
              </a:spcAft>
              <a:buClr>
                <a:schemeClr val="dk1"/>
              </a:buClr>
              <a:buSzPts val="1100"/>
              <a:buFont typeface="Noto Sans Symbols"/>
              <a:buNone/>
            </a:pPr>
            <a:fld id="{00000000-1234-1234-1234-123412341234}" type="slidenum">
              <a:rPr lang="en-US" sz="1100" b="0" i="0" u="none" strike="noStrike" cap="none">
                <a:solidFill>
                  <a:schemeClr val="dk1"/>
                </a:solidFill>
                <a:uFillTx/>
                <a:latin typeface="Times New Roman"/>
                <a:ea typeface="Times New Roman"/>
                <a:cs typeface="Times New Roman"/>
                <a:sym typeface="Times New Roman"/>
              </a:rPr>
              <a:t>1</a:t>
            </a:fld>
            <a:endParaRPr sz="1100" b="0" i="0" u="none" strike="noStrike" cap="none">
              <a:solidFill>
                <a:schemeClr val="dk1"/>
              </a:solidFill>
              <a:uFillTx/>
              <a:latin typeface="Times New Roman"/>
              <a:ea typeface="Times New Roman"/>
              <a:cs typeface="Times New Roman"/>
              <a:sym typeface="Times New Roman"/>
            </a:endParaRPr>
          </a:p>
        </p:txBody>
      </p:sp>
      <p:sp>
        <p:nvSpPr>
          <p:cNvPr id="144" name="Google Shape;144;p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5" name="Google Shape;145;p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spcBef>
                <a:spcPts val="0"/>
              </a:spcBef>
              <a:spcAft>
                <a:spcPts val="0"/>
              </a:spcAft>
              <a:buNone/>
            </a:pPr>
            <a:endParaRPr dirty="0">
              <a:uFillTx/>
              <a:latin typeface="Times New Roman"/>
              <a:ea typeface="Times New Roman"/>
              <a:cs typeface="Times New Roman"/>
              <a:sym typeface="Times New Roman"/>
            </a:endParaRPr>
          </a:p>
        </p:txBody>
      </p:sp>
    </p:spTree>
    <p:extLst>
      <p:ext uri="{BB962C8B-B14F-4D97-AF65-F5344CB8AC3E}">
        <p14:creationId xmlns:p14="http://schemas.microsoft.com/office/powerpoint/2010/main" val="34314541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There is a lot of recent discussion around the ethics of how data is collected, whether we “own” it, and can control how it can be deleted.  For example, the EU’s data protection law (GDPR) </a:t>
            </a:r>
            <a:r>
              <a:rPr lang="en-US" sz="1200" b="0" i="0" kern="1200" dirty="0">
                <a:solidFill>
                  <a:schemeClr val="tx1"/>
                </a:solidFill>
                <a:effectLst/>
                <a:latin typeface="Times New Roman" pitchFamily="18" charset="0"/>
                <a:ea typeface="+mn-ea"/>
                <a:cs typeface="+mn-cs"/>
              </a:rPr>
              <a:t>gives individuals the right to ask organizations to delete their personal data.</a:t>
            </a:r>
            <a:endParaRPr lang="en-US" baseline="0"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10</a:t>
            </a:fld>
            <a:endParaRPr lang="en-US"/>
          </a:p>
        </p:txBody>
      </p:sp>
    </p:spTree>
    <p:extLst>
      <p:ext uri="{BB962C8B-B14F-4D97-AF65-F5344CB8AC3E}">
        <p14:creationId xmlns:p14="http://schemas.microsoft.com/office/powerpoint/2010/main" val="4138927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What are the implications for of data and informed consent for organizations such as Facebook, Google, ….?  We’ll look at some examples next which can serve as the basis for discussion.</a:t>
            </a:r>
          </a:p>
        </p:txBody>
      </p:sp>
      <p:sp>
        <p:nvSpPr>
          <p:cNvPr id="4" name="Slide Number Placeholder 3"/>
          <p:cNvSpPr>
            <a:spLocks noGrp="1"/>
          </p:cNvSpPr>
          <p:nvPr>
            <p:ph type="sldNum" sz="quarter" idx="10"/>
          </p:nvPr>
        </p:nvSpPr>
        <p:spPr/>
        <p:txBody>
          <a:bodyPr/>
          <a:lstStyle/>
          <a:p>
            <a:fld id="{D37F8DB4-A4FF-4A8B-9A85-9B1874A58FCC}" type="slidenum">
              <a:rPr lang="en-US" smtClean="0"/>
              <a:pPr/>
              <a:t>11</a:t>
            </a:fld>
            <a:endParaRPr lang="en-US"/>
          </a:p>
        </p:txBody>
      </p:sp>
    </p:spTree>
    <p:extLst>
      <p:ext uri="{BB962C8B-B14F-4D97-AF65-F5344CB8AC3E}">
        <p14:creationId xmlns:p14="http://schemas.microsoft.com/office/powerpoint/2010/main" val="958758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12</a:t>
            </a:fld>
            <a:endParaRPr lang="en-US"/>
          </a:p>
        </p:txBody>
      </p:sp>
    </p:spTree>
    <p:extLst>
      <p:ext uri="{BB962C8B-B14F-4D97-AF65-F5344CB8AC3E}">
        <p14:creationId xmlns:p14="http://schemas.microsoft.com/office/powerpoint/2010/main" val="7141947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Facebook didn’t ask anyone if they wanted to be part of the study.</a:t>
            </a:r>
          </a:p>
        </p:txBody>
      </p:sp>
      <p:sp>
        <p:nvSpPr>
          <p:cNvPr id="4" name="Slide Number Placeholder 3"/>
          <p:cNvSpPr>
            <a:spLocks noGrp="1"/>
          </p:cNvSpPr>
          <p:nvPr>
            <p:ph type="sldNum" sz="quarter" idx="10"/>
          </p:nvPr>
        </p:nvSpPr>
        <p:spPr/>
        <p:txBody>
          <a:bodyPr/>
          <a:lstStyle/>
          <a:p>
            <a:fld id="{D37F8DB4-A4FF-4A8B-9A85-9B1874A58FCC}" type="slidenum">
              <a:rPr lang="en-US" smtClean="0"/>
              <a:pPr/>
              <a:t>13</a:t>
            </a:fld>
            <a:endParaRPr lang="en-US"/>
          </a:p>
        </p:txBody>
      </p:sp>
    </p:spTree>
    <p:extLst>
      <p:ext uri="{BB962C8B-B14F-4D97-AF65-F5344CB8AC3E}">
        <p14:creationId xmlns:p14="http://schemas.microsoft.com/office/powerpoint/2010/main" val="13873982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https://i.ytimg.com/vi/yKjIGL3dfcA/maxresdefault.jpg</a:t>
            </a:r>
          </a:p>
        </p:txBody>
      </p:sp>
      <p:sp>
        <p:nvSpPr>
          <p:cNvPr id="4" name="Slide Number Placeholder 3"/>
          <p:cNvSpPr>
            <a:spLocks noGrp="1"/>
          </p:cNvSpPr>
          <p:nvPr>
            <p:ph type="sldNum" sz="quarter" idx="10"/>
          </p:nvPr>
        </p:nvSpPr>
        <p:spPr/>
        <p:txBody>
          <a:bodyPr/>
          <a:lstStyle/>
          <a:p>
            <a:fld id="{D37F8DB4-A4FF-4A8B-9A85-9B1874A58FCC}" type="slidenum">
              <a:rPr lang="en-US" smtClean="0"/>
              <a:pPr/>
              <a:t>14</a:t>
            </a:fld>
            <a:endParaRPr lang="en-US"/>
          </a:p>
        </p:txBody>
      </p:sp>
    </p:spTree>
    <p:extLst>
      <p:ext uri="{BB962C8B-B14F-4D97-AF65-F5344CB8AC3E}">
        <p14:creationId xmlns:p14="http://schemas.microsoft.com/office/powerpoint/2010/main" val="911429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several issues with informed consent with data.  Firstly, the terms of consent are frequently difficult to understand and buried in fine print.  Most of us ignore the terms of usage and just click through.  Second, it is difficult to control how data, once collected, could be used in the future.  It is difficult to keep track of how it is copied and reused.  </a:t>
            </a:r>
          </a:p>
        </p:txBody>
      </p:sp>
      <p:sp>
        <p:nvSpPr>
          <p:cNvPr id="4" name="Slide Number Placeholder 3"/>
          <p:cNvSpPr>
            <a:spLocks noGrp="1"/>
          </p:cNvSpPr>
          <p:nvPr>
            <p:ph type="sldNum" sz="quarter" idx="10"/>
          </p:nvPr>
        </p:nvSpPr>
        <p:spPr/>
        <p:txBody>
          <a:bodyPr/>
          <a:lstStyle/>
          <a:p>
            <a:fld id="{D37F8DB4-A4FF-4A8B-9A85-9B1874A58FCC}" type="slidenum">
              <a:rPr lang="en-US" smtClean="0"/>
              <a:pPr/>
              <a:t>15</a:t>
            </a:fld>
            <a:endParaRPr lang="en-US"/>
          </a:p>
        </p:txBody>
      </p:sp>
    </p:spTree>
    <p:extLst>
      <p:ext uri="{BB962C8B-B14F-4D97-AF65-F5344CB8AC3E}">
        <p14:creationId xmlns:p14="http://schemas.microsoft.com/office/powerpoint/2010/main" val="2773649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People felt that they were being deceived.</a:t>
            </a:r>
          </a:p>
        </p:txBody>
      </p:sp>
      <p:sp>
        <p:nvSpPr>
          <p:cNvPr id="4" name="Slide Number Placeholder 3"/>
          <p:cNvSpPr>
            <a:spLocks noGrp="1"/>
          </p:cNvSpPr>
          <p:nvPr>
            <p:ph type="sldNum" sz="quarter" idx="10"/>
          </p:nvPr>
        </p:nvSpPr>
        <p:spPr/>
        <p:txBody>
          <a:bodyPr/>
          <a:lstStyle/>
          <a:p>
            <a:fld id="{D37F8DB4-A4FF-4A8B-9A85-9B1874A58FCC}" type="slidenum">
              <a:rPr lang="en-US" smtClean="0"/>
              <a:pPr/>
              <a:t>16</a:t>
            </a:fld>
            <a:endParaRPr lang="en-US"/>
          </a:p>
        </p:txBody>
      </p:sp>
    </p:spTree>
    <p:extLst>
      <p:ext uri="{BB962C8B-B14F-4D97-AF65-F5344CB8AC3E}">
        <p14:creationId xmlns:p14="http://schemas.microsoft.com/office/powerpoint/2010/main" val="1798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17</a:t>
            </a:fld>
            <a:endParaRPr lang="en-US"/>
          </a:p>
        </p:txBody>
      </p:sp>
    </p:spTree>
    <p:extLst>
      <p:ext uri="{BB962C8B-B14F-4D97-AF65-F5344CB8AC3E}">
        <p14:creationId xmlns:p14="http://schemas.microsoft.com/office/powerpoint/2010/main" val="223037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data sets are very vague about how they are protected.</a:t>
            </a:r>
          </a:p>
        </p:txBody>
      </p:sp>
      <p:sp>
        <p:nvSpPr>
          <p:cNvPr id="4" name="Slide Number Placeholder 3"/>
          <p:cNvSpPr>
            <a:spLocks noGrp="1"/>
          </p:cNvSpPr>
          <p:nvPr>
            <p:ph type="sldNum" sz="quarter" idx="10"/>
          </p:nvPr>
        </p:nvSpPr>
        <p:spPr/>
        <p:txBody>
          <a:bodyPr/>
          <a:lstStyle/>
          <a:p>
            <a:fld id="{D37F8DB4-A4FF-4A8B-9A85-9B1874A58FCC}" type="slidenum">
              <a:rPr lang="en-US" smtClean="0"/>
              <a:pPr/>
              <a:t>18</a:t>
            </a:fld>
            <a:endParaRPr lang="en-US"/>
          </a:p>
        </p:txBody>
      </p:sp>
    </p:spTree>
    <p:extLst>
      <p:ext uri="{BB962C8B-B14F-4D97-AF65-F5344CB8AC3E}">
        <p14:creationId xmlns:p14="http://schemas.microsoft.com/office/powerpoint/2010/main" val="39697994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lots of cases where your data influences what services you get.  Your insurance company may put  a GPS tracker on your car and give you different rates depending on whether you are speeding or other driving habits.  Companies may also look at data on your Facebook page.</a:t>
            </a:r>
          </a:p>
        </p:txBody>
      </p:sp>
      <p:sp>
        <p:nvSpPr>
          <p:cNvPr id="4" name="Slide Number Placeholder 3"/>
          <p:cNvSpPr>
            <a:spLocks noGrp="1"/>
          </p:cNvSpPr>
          <p:nvPr>
            <p:ph type="sldNum" sz="quarter" idx="10"/>
          </p:nvPr>
        </p:nvSpPr>
        <p:spPr/>
        <p:txBody>
          <a:bodyPr/>
          <a:lstStyle/>
          <a:p>
            <a:fld id="{E2B6DD6F-C109-4CD9-A890-BA255600FBD8}" type="slidenum">
              <a:rPr lang="en-US" smtClean="0"/>
              <a:t>19</a:t>
            </a:fld>
            <a:endParaRPr lang="en-US"/>
          </a:p>
        </p:txBody>
      </p:sp>
    </p:spTree>
    <p:extLst>
      <p:ext uri="{BB962C8B-B14F-4D97-AF65-F5344CB8AC3E}">
        <p14:creationId xmlns:p14="http://schemas.microsoft.com/office/powerpoint/2010/main" val="23992783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a:t>
            </a:fld>
            <a:endParaRPr lang="en-US"/>
          </a:p>
        </p:txBody>
      </p:sp>
    </p:spTree>
    <p:extLst>
      <p:ext uri="{BB962C8B-B14F-4D97-AF65-F5344CB8AC3E}">
        <p14:creationId xmlns:p14="http://schemas.microsoft.com/office/powerpoint/2010/main" val="1553359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As another example, Cambridge Analytica </a:t>
            </a:r>
            <a:r>
              <a:rPr lang="en-US" sz="1200" b="0" i="0" kern="1200" dirty="0">
                <a:solidFill>
                  <a:schemeClr val="tx1"/>
                </a:solidFill>
                <a:effectLst/>
                <a:latin typeface="Times New Roman" pitchFamily="18" charset="0"/>
                <a:ea typeface="+mn-ea"/>
                <a:cs typeface="+mn-cs"/>
              </a:rPr>
              <a:t>claimed to have won the White House for Donald Trump by using Google, Snapchat, Twitter, Facebook and YouTube.  Intensive survey research, data modelling and performance-</a:t>
            </a:r>
            <a:r>
              <a:rPr lang="en-US" sz="1200" b="0" i="0" kern="1200" dirty="0" err="1">
                <a:solidFill>
                  <a:schemeClr val="tx1"/>
                </a:solidFill>
                <a:effectLst/>
                <a:latin typeface="Times New Roman" pitchFamily="18" charset="0"/>
                <a:ea typeface="+mn-ea"/>
                <a:cs typeface="+mn-cs"/>
              </a:rPr>
              <a:t>optimising</a:t>
            </a:r>
            <a:r>
              <a:rPr lang="en-US" sz="1200" b="0" i="0" kern="1200" dirty="0">
                <a:solidFill>
                  <a:schemeClr val="tx1"/>
                </a:solidFill>
                <a:effectLst/>
                <a:latin typeface="Times New Roman" pitchFamily="18" charset="0"/>
                <a:ea typeface="+mn-ea"/>
                <a:cs typeface="+mn-cs"/>
              </a:rPr>
              <a:t> algorithms were used to target 10,000 different ads to different audiences in the months leading up to the election. The ads were viewed billions of times, according to the presentation.</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hlinkClick r:id="rId3"/>
              </a:rPr>
              <a:t>https://www.theguardian.com/uk-news/2018/mar/23/leaked-cambridge-analyticas-blueprint-for-trump-victory</a:t>
            </a:r>
            <a:endParaRPr lang="en-US" dirty="0"/>
          </a:p>
        </p:txBody>
      </p:sp>
      <p:sp>
        <p:nvSpPr>
          <p:cNvPr id="4" name="Slide Number Placeholder 3"/>
          <p:cNvSpPr>
            <a:spLocks noGrp="1"/>
          </p:cNvSpPr>
          <p:nvPr>
            <p:ph type="sldNum" sz="quarter" idx="10"/>
          </p:nvPr>
        </p:nvSpPr>
        <p:spPr/>
        <p:txBody>
          <a:bodyPr/>
          <a:lstStyle/>
          <a:p>
            <a:fld id="{E2B6DD6F-C109-4CD9-A890-BA255600FBD8}" type="slidenum">
              <a:rPr lang="en-US" smtClean="0"/>
              <a:t>20</a:t>
            </a:fld>
            <a:endParaRPr lang="en-US"/>
          </a:p>
        </p:txBody>
      </p:sp>
    </p:spTree>
    <p:extLst>
      <p:ext uri="{BB962C8B-B14F-4D97-AF65-F5344CB8AC3E}">
        <p14:creationId xmlns:p14="http://schemas.microsoft.com/office/powerpoint/2010/main" val="12491143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Privacy is a basic human need</a:t>
            </a:r>
          </a:p>
          <a:p>
            <a:r>
              <a:rPr lang="en-US" sz="1200" dirty="0"/>
              <a:t>Privacy is not black and white </a:t>
            </a:r>
            <a:r>
              <a:rPr lang="mr-IN" sz="1200" dirty="0"/>
              <a:t>–</a:t>
            </a:r>
            <a:r>
              <a:rPr lang="en-US" sz="1200" dirty="0"/>
              <a:t> it is an exercise of control</a:t>
            </a:r>
          </a:p>
          <a:p>
            <a:r>
              <a:rPr lang="en-US" sz="1200" dirty="0"/>
              <a:t>Loss of privacy occurs when there’s a loss of control over personal data</a:t>
            </a:r>
          </a:p>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21</a:t>
            </a:fld>
            <a:endParaRPr lang="en-US"/>
          </a:p>
        </p:txBody>
      </p:sp>
    </p:spTree>
    <p:extLst>
      <p:ext uri="{BB962C8B-B14F-4D97-AF65-F5344CB8AC3E}">
        <p14:creationId xmlns:p14="http://schemas.microsoft.com/office/powerpoint/2010/main" val="18050877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22</a:t>
            </a:fld>
            <a:endParaRPr lang="en-US"/>
          </a:p>
        </p:txBody>
      </p:sp>
    </p:spTree>
    <p:extLst>
      <p:ext uri="{BB962C8B-B14F-4D97-AF65-F5344CB8AC3E}">
        <p14:creationId xmlns:p14="http://schemas.microsoft.com/office/powerpoint/2010/main" val="1751937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37F8DB4-A4FF-4A8B-9A85-9B1874A58FCC}" type="slidenum">
              <a:rPr lang="en-US" smtClean="0"/>
              <a:pPr/>
              <a:t>23</a:t>
            </a:fld>
            <a:endParaRPr lang="en-US"/>
          </a:p>
        </p:txBody>
      </p:sp>
    </p:spTree>
    <p:extLst>
      <p:ext uri="{BB962C8B-B14F-4D97-AF65-F5344CB8AC3E}">
        <p14:creationId xmlns:p14="http://schemas.microsoft.com/office/powerpoint/2010/main" val="8779540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takebackyourpower.net</a:t>
            </a:r>
            <a:r>
              <a:rPr lang="en-US" dirty="0"/>
              <a:t>/comprehensive-report-how-smart-meters-invade-privacy/</a:t>
            </a:r>
          </a:p>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24</a:t>
            </a:fld>
            <a:endParaRPr lang="en-US"/>
          </a:p>
        </p:txBody>
      </p:sp>
    </p:spTree>
    <p:extLst>
      <p:ext uri="{BB962C8B-B14F-4D97-AF65-F5344CB8AC3E}">
        <p14:creationId xmlns:p14="http://schemas.microsoft.com/office/powerpoint/2010/main" val="15467456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pitchFamily="18" charset="0"/>
                <a:ea typeface="+mn-ea"/>
                <a:cs typeface="+mn-cs"/>
              </a:rPr>
              <a:t>Cities are increasingly using automated license plate reader (ALPR) technology. Camera systems are ubiquitous at mails, train stations; and airports they appear at intersections and on the dashboards of police cars. This information can be used to create a very detailed picture of a driver’s whereabouts over time.  Much of this information is not important for fighting crime.  Apart from the loss of privacy to individuals, the information could be used for many different, bad, reasons.</a:t>
            </a:r>
          </a:p>
          <a:p>
            <a:r>
              <a:rPr lang="en-US" sz="1200" b="0" i="0" kern="1200" dirty="0">
                <a:solidFill>
                  <a:schemeClr val="tx1"/>
                </a:solidFill>
                <a:effectLst/>
                <a:latin typeface="Times New Roman" pitchFamily="18" charset="0"/>
                <a:ea typeface="+mn-ea"/>
                <a:cs typeface="+mn-cs"/>
              </a:rPr>
              <a:t>.</a:t>
            </a:r>
            <a:endParaRPr lang="en-US" dirty="0"/>
          </a:p>
        </p:txBody>
      </p:sp>
      <p:sp>
        <p:nvSpPr>
          <p:cNvPr id="4" name="Slide Number Placeholder 3"/>
          <p:cNvSpPr>
            <a:spLocks noGrp="1"/>
          </p:cNvSpPr>
          <p:nvPr>
            <p:ph type="sldNum" sz="quarter" idx="5"/>
          </p:nvPr>
        </p:nvSpPr>
        <p:spPr/>
        <p:txBody>
          <a:bodyPr/>
          <a:lstStyle/>
          <a:p>
            <a:pPr>
              <a:defRPr/>
            </a:pPr>
            <a:fld id="{45412121-731D-1546-9AB4-9CB6A8CF8847}" type="slidenum">
              <a:rPr lang="en-US" smtClean="0"/>
              <a:pPr>
                <a:defRPr/>
              </a:pPr>
              <a:t>25</a:t>
            </a:fld>
            <a:endParaRPr lang="en-US"/>
          </a:p>
        </p:txBody>
      </p:sp>
    </p:spTree>
    <p:extLst>
      <p:ext uri="{BB962C8B-B14F-4D97-AF65-F5344CB8AC3E}">
        <p14:creationId xmlns:p14="http://schemas.microsoft.com/office/powerpoint/2010/main" val="5293115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Even if an “identifier” such as a license plate number is not involved, there are questions about how and whether collected data can be used to identify individuals.  Some examples…</a:t>
            </a:r>
          </a:p>
        </p:txBody>
      </p:sp>
      <p:sp>
        <p:nvSpPr>
          <p:cNvPr id="4" name="Slide Number Placeholder 3"/>
          <p:cNvSpPr>
            <a:spLocks noGrp="1"/>
          </p:cNvSpPr>
          <p:nvPr>
            <p:ph type="sldNum" sz="quarter" idx="10"/>
          </p:nvPr>
        </p:nvSpPr>
        <p:spPr/>
        <p:txBody>
          <a:bodyPr/>
          <a:lstStyle/>
          <a:p>
            <a:fld id="{D37F8DB4-A4FF-4A8B-9A85-9B1874A58FCC}" type="slidenum">
              <a:rPr lang="en-US" smtClean="0"/>
              <a:pPr/>
              <a:t>26</a:t>
            </a:fld>
            <a:endParaRPr lang="en-US"/>
          </a:p>
        </p:txBody>
      </p:sp>
    </p:spTree>
    <p:extLst>
      <p:ext uri="{BB962C8B-B14F-4D97-AF65-F5344CB8AC3E}">
        <p14:creationId xmlns:p14="http://schemas.microsoft.com/office/powerpoint/2010/main" val="28968659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27</a:t>
            </a:fld>
            <a:endParaRPr lang="en-US"/>
          </a:p>
        </p:txBody>
      </p:sp>
    </p:spTree>
    <p:extLst>
      <p:ext uri="{BB962C8B-B14F-4D97-AF65-F5344CB8AC3E}">
        <p14:creationId xmlns:p14="http://schemas.microsoft.com/office/powerpoint/2010/main" val="19174742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28</a:t>
            </a:fld>
            <a:endParaRPr lang="en-US"/>
          </a:p>
        </p:txBody>
      </p:sp>
    </p:spTree>
    <p:extLst>
      <p:ext uri="{BB962C8B-B14F-4D97-AF65-F5344CB8AC3E}">
        <p14:creationId xmlns:p14="http://schemas.microsoft.com/office/powerpoint/2010/main" val="39861162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 question of how and whether data you release is “safe”, i.e. whether or not you can be identified using the released data, is a topic that has been well studied in the computer science community.  One notion that has been formalized is ”differential privacy”, whose goal is to provide as much </a:t>
            </a:r>
            <a:r>
              <a:rPr lang="en-US" baseline="0" dirty="0" err="1"/>
              <a:t>statisital</a:t>
            </a:r>
            <a:r>
              <a:rPr lang="en-US" baseline="0" dirty="0"/>
              <a:t> information as possible from data stored in database while guaranteeing that an individual cannot be identified.  </a:t>
            </a:r>
          </a:p>
          <a:p>
            <a:endParaRPr lang="en-US" baseline="0" dirty="0"/>
          </a:p>
          <a:p>
            <a:r>
              <a:rPr lang="en-US" sz="1200" b="0" i="0" kern="1200" dirty="0">
                <a:solidFill>
                  <a:schemeClr val="tx1"/>
                </a:solidFill>
                <a:effectLst/>
                <a:latin typeface="Times New Roman" pitchFamily="18" charset="0"/>
                <a:ea typeface="+mn-ea"/>
                <a:cs typeface="+mn-cs"/>
              </a:rPr>
              <a:t>Differential privacy ensures, for example, that a person can contribute their genetic information to a medical database without fear that anyone analyzing the database will be able to figure out which genetic information is hers — or even whether she has participated in the database at all. And it achieves this security guarantee in a way that allows researchers to use the database to make new discoveries.</a:t>
            </a:r>
            <a:endParaRPr lang="en-US" baseline="0" dirty="0"/>
          </a:p>
          <a:p>
            <a:endParaRPr lang="en-US" baseline="0" dirty="0"/>
          </a:p>
          <a:p>
            <a:r>
              <a:rPr lang="en-US" baseline="0" dirty="0"/>
              <a:t>Ideas from this research are now finding their way into practice, e.g. the US Census Bureau (2008, commuting patterns), Google (2015, historical traffic statistics), among others. </a:t>
            </a:r>
            <a:endParaRPr lang="en-US" sz="1200" b="0" i="0" kern="1200" dirty="0">
              <a:solidFill>
                <a:schemeClr val="tx1"/>
              </a:solidFill>
              <a:effectLst/>
              <a:latin typeface="Times New Roman" pitchFamily="18" charset="0"/>
              <a:ea typeface="+mn-ea"/>
              <a:cs typeface="+mn-cs"/>
            </a:endParaRPr>
          </a:p>
          <a:p>
            <a:endParaRPr lang="en-US" baseline="0"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29</a:t>
            </a:fld>
            <a:endParaRPr lang="en-US"/>
          </a:p>
        </p:txBody>
      </p:sp>
    </p:spTree>
    <p:extLst>
      <p:ext uri="{BB962C8B-B14F-4D97-AF65-F5344CB8AC3E}">
        <p14:creationId xmlns:p14="http://schemas.microsoft.com/office/powerpoint/2010/main" val="529027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news stories and books about ethics and Data Science.  Although there are more problems than there are solutions, there are also lots of new, interesting research directions that are being pursued by data scientists, which we will point to throughout this module.</a:t>
            </a:r>
          </a:p>
          <a:p>
            <a:endParaRPr lang="en-US" dirty="0"/>
          </a:p>
          <a:p>
            <a:r>
              <a:rPr lang="en-US" dirty="0"/>
              <a:t>This module is a intended as a short introduction. There is an excelled edX course on this topic that we recommend – and we also give pointers to other resources throughout the speaker notes.</a:t>
            </a:r>
          </a:p>
        </p:txBody>
      </p:sp>
      <p:sp>
        <p:nvSpPr>
          <p:cNvPr id="4" name="Slide Number Placeholder 3"/>
          <p:cNvSpPr>
            <a:spLocks noGrp="1"/>
          </p:cNvSpPr>
          <p:nvPr>
            <p:ph type="sldNum" sz="quarter" idx="10"/>
          </p:nvPr>
        </p:nvSpPr>
        <p:spPr/>
        <p:txBody>
          <a:bodyPr/>
          <a:lstStyle/>
          <a:p>
            <a:fld id="{D37F8DB4-A4FF-4A8B-9A85-9B1874A58FCC}" type="slidenum">
              <a:rPr lang="en-US" smtClean="0"/>
              <a:pPr/>
              <a:t>3</a:t>
            </a:fld>
            <a:endParaRPr lang="en-US"/>
          </a:p>
        </p:txBody>
      </p:sp>
    </p:spTree>
    <p:extLst>
      <p:ext uri="{BB962C8B-B14F-4D97-AF65-F5344CB8AC3E}">
        <p14:creationId xmlns:p14="http://schemas.microsoft.com/office/powerpoint/2010/main" val="119958336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37F8DB4-A4FF-4A8B-9A85-9B1874A58FCC}" type="slidenum">
              <a:rPr lang="en-US" smtClean="0"/>
              <a:pPr/>
              <a:t>30</a:t>
            </a:fld>
            <a:endParaRPr lang="en-US"/>
          </a:p>
        </p:txBody>
      </p:sp>
    </p:spTree>
    <p:extLst>
      <p:ext uri="{BB962C8B-B14F-4D97-AF65-F5344CB8AC3E}">
        <p14:creationId xmlns:p14="http://schemas.microsoft.com/office/powerpoint/2010/main" val="329573689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31</a:t>
            </a:fld>
            <a:endParaRPr lang="en-US"/>
          </a:p>
        </p:txBody>
      </p:sp>
    </p:spTree>
    <p:extLst>
      <p:ext uri="{BB962C8B-B14F-4D97-AF65-F5344CB8AC3E}">
        <p14:creationId xmlns:p14="http://schemas.microsoft.com/office/powerpoint/2010/main" val="20061771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1200" kern="1200" dirty="0">
                <a:solidFill>
                  <a:schemeClr val="tx1"/>
                </a:solidFill>
                <a:latin typeface="Times New Roman" pitchFamily="18" charset="0"/>
                <a:ea typeface="+mn-ea"/>
                <a:cs typeface="+mn-cs"/>
              </a:rPr>
              <a:t>We’ll give some examples of these on the next slides.</a:t>
            </a:r>
          </a:p>
        </p:txBody>
      </p:sp>
      <p:sp>
        <p:nvSpPr>
          <p:cNvPr id="4" name="Slide Number Placeholder 3"/>
          <p:cNvSpPr>
            <a:spLocks noGrp="1"/>
          </p:cNvSpPr>
          <p:nvPr>
            <p:ph type="sldNum" sz="quarter" idx="10"/>
          </p:nvPr>
        </p:nvSpPr>
        <p:spPr/>
        <p:txBody>
          <a:bodyPr/>
          <a:lstStyle/>
          <a:p>
            <a:fld id="{D37F8DB4-A4FF-4A8B-9A85-9B1874A58FCC}" type="slidenum">
              <a:rPr lang="en-US" smtClean="0"/>
              <a:pPr/>
              <a:t>32</a:t>
            </a:fld>
            <a:endParaRPr lang="en-US"/>
          </a:p>
        </p:txBody>
      </p:sp>
    </p:spTree>
    <p:extLst>
      <p:ext uri="{BB962C8B-B14F-4D97-AF65-F5344CB8AC3E}">
        <p14:creationId xmlns:p14="http://schemas.microsoft.com/office/powerpoint/2010/main" val="12736043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Staples was not intending to offer better prices to people in higher income areas, they were merely trying to compete with Office Max.  But there was a correlation between income level and where Office Max stores are located.</a:t>
            </a:r>
          </a:p>
        </p:txBody>
      </p:sp>
      <p:sp>
        <p:nvSpPr>
          <p:cNvPr id="4" name="Slide Number Placeholder 3"/>
          <p:cNvSpPr>
            <a:spLocks noGrp="1"/>
          </p:cNvSpPr>
          <p:nvPr>
            <p:ph type="sldNum" sz="quarter" idx="10"/>
          </p:nvPr>
        </p:nvSpPr>
        <p:spPr/>
        <p:txBody>
          <a:bodyPr/>
          <a:lstStyle/>
          <a:p>
            <a:fld id="{D37F8DB4-A4FF-4A8B-9A85-9B1874A58FCC}" type="slidenum">
              <a:rPr lang="en-US" smtClean="0"/>
              <a:pPr/>
              <a:t>33</a:t>
            </a:fld>
            <a:endParaRPr lang="en-US"/>
          </a:p>
        </p:txBody>
      </p:sp>
    </p:spTree>
    <p:extLst>
      <p:ext uri="{BB962C8B-B14F-4D97-AF65-F5344CB8AC3E}">
        <p14:creationId xmlns:p14="http://schemas.microsoft.com/office/powerpoint/2010/main" val="257231957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can also be presented graphically that are misleading.  In the bar chart to the left, it appears that there is a dramatic increase in interest rates from 2008 to 2012; however, if the y-axis is changed to start at 0, it is not so dramatic a change.</a:t>
            </a:r>
          </a:p>
        </p:txBody>
      </p:sp>
      <p:sp>
        <p:nvSpPr>
          <p:cNvPr id="4" name="Slide Number Placeholder 3"/>
          <p:cNvSpPr>
            <a:spLocks noGrp="1"/>
          </p:cNvSpPr>
          <p:nvPr>
            <p:ph type="sldNum" sz="quarter" idx="10"/>
          </p:nvPr>
        </p:nvSpPr>
        <p:spPr/>
        <p:txBody>
          <a:bodyPr/>
          <a:lstStyle/>
          <a:p>
            <a:fld id="{D37F8DB4-A4FF-4A8B-9A85-9B1874A58FCC}" type="slidenum">
              <a:rPr lang="en-US" smtClean="0"/>
              <a:pPr/>
              <a:t>34</a:t>
            </a:fld>
            <a:endParaRPr lang="en-US"/>
          </a:p>
        </p:txBody>
      </p:sp>
    </p:spTree>
    <p:extLst>
      <p:ext uri="{BB962C8B-B14F-4D97-AF65-F5344CB8AC3E}">
        <p14:creationId xmlns:p14="http://schemas.microsoft.com/office/powerpoint/2010/main" val="23571639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another example, in this figure the y-axis shows how different types of DBMS have changed in popularity, leading the viewer with the impression that graph DBMS are the “most popular”.  However,  relational DBMS (in red at the bottom) have been around a long time and are very popular. However, their popularity has not </a:t>
            </a:r>
            <a:r>
              <a:rPr lang="en-US" b="1" dirty="0"/>
              <a:t>changed </a:t>
            </a:r>
            <a:r>
              <a:rPr lang="en-US" b="0" dirty="0"/>
              <a:t>significantly over this time period, and t</a:t>
            </a:r>
            <a:r>
              <a:rPr lang="en-US" dirty="0"/>
              <a:t>hey continue to command by far the largest market share of all these systems.  </a:t>
            </a:r>
            <a:r>
              <a:rPr lang="en-US" dirty="0" err="1"/>
              <a:t>Thje</a:t>
            </a:r>
            <a:r>
              <a:rPr lang="en-US" dirty="0"/>
              <a:t> graphic is misleading since it leads you to believe that relational DBMS are “losing” with respect to NoSQL systems.  </a:t>
            </a:r>
          </a:p>
        </p:txBody>
      </p:sp>
      <p:sp>
        <p:nvSpPr>
          <p:cNvPr id="4" name="Slide Number Placeholder 3"/>
          <p:cNvSpPr>
            <a:spLocks noGrp="1"/>
          </p:cNvSpPr>
          <p:nvPr>
            <p:ph type="sldNum" sz="quarter" idx="10"/>
          </p:nvPr>
        </p:nvSpPr>
        <p:spPr/>
        <p:txBody>
          <a:bodyPr/>
          <a:lstStyle/>
          <a:p>
            <a:fld id="{D37F8DB4-A4FF-4A8B-9A85-9B1874A58FCC}" type="slidenum">
              <a:rPr lang="en-US" smtClean="0"/>
              <a:pPr/>
              <a:t>35</a:t>
            </a:fld>
            <a:endParaRPr lang="en-US"/>
          </a:p>
        </p:txBody>
      </p:sp>
    </p:spTree>
    <p:extLst>
      <p:ext uri="{BB962C8B-B14F-4D97-AF65-F5344CB8AC3E}">
        <p14:creationId xmlns:p14="http://schemas.microsoft.com/office/powerpoint/2010/main" val="36044225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pitchFamily="18" charset="0"/>
                <a:ea typeface="+mn-ea"/>
                <a:cs typeface="+mn-cs"/>
              </a:rPr>
              <a:t>The </a:t>
            </a:r>
            <a:r>
              <a:rPr lang="en-US" sz="1200" b="0" i="1" kern="1200" dirty="0">
                <a:solidFill>
                  <a:schemeClr val="tx1"/>
                </a:solidFill>
                <a:effectLst/>
                <a:latin typeface="Times New Roman" pitchFamily="18" charset="0"/>
                <a:ea typeface="+mn-ea"/>
                <a:cs typeface="+mn-cs"/>
              </a:rPr>
              <a:t>p</a:t>
            </a:r>
            <a:r>
              <a:rPr lang="en-US" sz="1200" b="0" i="0" kern="1200" dirty="0">
                <a:solidFill>
                  <a:schemeClr val="tx1"/>
                </a:solidFill>
                <a:effectLst/>
                <a:latin typeface="Times New Roman" pitchFamily="18" charset="0"/>
                <a:ea typeface="+mn-ea"/>
                <a:cs typeface="+mn-cs"/>
              </a:rPr>
              <a:t>-value is used in the context of null hypothesis testing in order to quantify the statistical significance of evidence.  In null hypothesis testing, a claim is assumed to be valid if its counter-claim is improbable. </a:t>
            </a:r>
          </a:p>
          <a:p>
            <a:endParaRPr lang="en-US" sz="1200" b="0" i="0" kern="1200" dirty="0">
              <a:solidFill>
                <a:schemeClr val="tx1"/>
              </a:solidFill>
              <a:effectLst/>
              <a:latin typeface="Times New Roman" pitchFamily="18" charset="0"/>
              <a:ea typeface="+mn-ea"/>
              <a:cs typeface="+mn-cs"/>
            </a:endParaRPr>
          </a:p>
          <a:p>
            <a:r>
              <a:rPr lang="en-US" sz="1200" b="1" i="0" kern="1200" dirty="0">
                <a:solidFill>
                  <a:schemeClr val="tx1"/>
                </a:solidFill>
                <a:effectLst/>
                <a:latin typeface="Times New Roman" pitchFamily="18" charset="0"/>
                <a:ea typeface="+mn-ea"/>
                <a:cs typeface="+mn-cs"/>
              </a:rPr>
              <a:t>P-hacking (aka data dredging</a:t>
            </a:r>
            <a:r>
              <a:rPr lang="en-US" sz="1200" b="0" i="0" kern="1200" dirty="0">
                <a:solidFill>
                  <a:schemeClr val="tx1"/>
                </a:solidFill>
                <a:effectLst/>
                <a:latin typeface="Times New Roman" pitchFamily="18" charset="0"/>
                <a:ea typeface="+mn-ea"/>
                <a:cs typeface="+mn-cs"/>
              </a:rPr>
              <a:t>, </a:t>
            </a:r>
            <a:r>
              <a:rPr lang="en-US" sz="1200" b="1" i="0" kern="1200" dirty="0">
                <a:solidFill>
                  <a:schemeClr val="tx1"/>
                </a:solidFill>
                <a:effectLst/>
                <a:latin typeface="Times New Roman" pitchFamily="18" charset="0"/>
                <a:ea typeface="+mn-ea"/>
                <a:cs typeface="+mn-cs"/>
              </a:rPr>
              <a:t>data fishing</a:t>
            </a:r>
            <a:r>
              <a:rPr lang="en-US" sz="1200" b="0" i="0" kern="1200" dirty="0">
                <a:solidFill>
                  <a:schemeClr val="tx1"/>
                </a:solidFill>
                <a:effectLst/>
                <a:latin typeface="Times New Roman" pitchFamily="18" charset="0"/>
                <a:ea typeface="+mn-ea"/>
                <a:cs typeface="+mn-cs"/>
              </a:rPr>
              <a:t>, </a:t>
            </a:r>
            <a:r>
              <a:rPr lang="en-US" sz="1200" b="1" i="0" kern="1200" dirty="0">
                <a:solidFill>
                  <a:schemeClr val="tx1"/>
                </a:solidFill>
                <a:effectLst/>
                <a:latin typeface="Times New Roman" pitchFamily="18" charset="0"/>
                <a:ea typeface="+mn-ea"/>
                <a:cs typeface="+mn-cs"/>
              </a:rPr>
              <a:t>data snooping</a:t>
            </a:r>
            <a:r>
              <a:rPr lang="en-US" sz="1200" b="0" i="0" kern="1200" dirty="0">
                <a:solidFill>
                  <a:schemeClr val="tx1"/>
                </a:solidFill>
                <a:effectLst/>
                <a:latin typeface="Times New Roman" pitchFamily="18" charset="0"/>
                <a:ea typeface="+mn-ea"/>
                <a:cs typeface="+mn-cs"/>
              </a:rPr>
              <a:t>, or </a:t>
            </a:r>
            <a:r>
              <a:rPr lang="en-US" sz="1200" b="1" i="0" kern="1200" dirty="0">
                <a:solidFill>
                  <a:schemeClr val="tx1"/>
                </a:solidFill>
                <a:effectLst/>
                <a:latin typeface="Times New Roman" pitchFamily="18" charset="0"/>
                <a:ea typeface="+mn-ea"/>
                <a:cs typeface="+mn-cs"/>
              </a:rPr>
              <a:t>data butchery</a:t>
            </a:r>
            <a:r>
              <a:rPr lang="en-US" sz="1200" b="0" i="0" kern="1200" dirty="0">
                <a:solidFill>
                  <a:schemeClr val="tx1"/>
                </a:solidFill>
                <a:effectLst/>
                <a:latin typeface="Times New Roman" pitchFamily="18" charset="0"/>
                <a:ea typeface="+mn-ea"/>
                <a:cs typeface="+mn-cs"/>
              </a:rPr>
              <a:t>)  is a term coined in 2014 by Regina Nuzzo Nature.  It is the misuse of data analytics to find patterns in data that can be presented as statistically significant, dramatically increasing and understating the risk of false positives. This is done by performing many statistical tests on the data and only reporting those that come back with significant results.</a:t>
            </a:r>
          </a:p>
          <a:p>
            <a:endParaRPr lang="en-US" sz="1200" b="0" i="0" kern="1200" dirty="0">
              <a:solidFill>
                <a:schemeClr val="tx1"/>
              </a:solidFill>
              <a:effectLst/>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fld id="{D37F8DB4-A4FF-4A8B-9A85-9B1874A58FCC}" type="slidenum">
              <a:rPr lang="en-US" smtClean="0"/>
              <a:pPr/>
              <a:t>36</a:t>
            </a:fld>
            <a:endParaRPr lang="en-US"/>
          </a:p>
        </p:txBody>
      </p:sp>
    </p:spTree>
    <p:extLst>
      <p:ext uri="{BB962C8B-B14F-4D97-AF65-F5344CB8AC3E}">
        <p14:creationId xmlns:p14="http://schemas.microsoft.com/office/powerpoint/2010/main" val="39099824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pitchFamily="18" charset="0"/>
                <a:ea typeface="+mn-ea"/>
                <a:cs typeface="+mn-cs"/>
              </a:rPr>
              <a:t>Algorithmic systems contain inherent risks, such as codifying and entrenching biases; reducing accountability, and hindering due process.</a:t>
            </a:r>
          </a:p>
          <a:p>
            <a:endParaRPr lang="en-US" sz="1200" b="0" i="0" kern="1200" dirty="0">
              <a:solidFill>
                <a:schemeClr val="tx1"/>
              </a:solidFill>
              <a:effectLst/>
              <a:latin typeface="Times New Roman" pitchFamily="18" charset="0"/>
              <a:ea typeface="+mn-ea"/>
              <a:cs typeface="+mn-cs"/>
            </a:endParaRP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i="0" kern="1200" dirty="0">
                <a:solidFill>
                  <a:schemeClr val="tx1"/>
                </a:solidFill>
                <a:effectLst/>
                <a:latin typeface="Times New Roman" pitchFamily="18" charset="0"/>
                <a:ea typeface="+mn-ea"/>
                <a:cs typeface="+mn-cs"/>
              </a:rPr>
              <a:t>Being able to quantify and reason about issues of fairness, accountability and transparency (which is related to reproducibility) has emerged as an important research area, as evidenced by books and conferences on the topic, e.g. </a:t>
            </a:r>
            <a:r>
              <a:rPr lang="en-US" dirty="0"/>
              <a:t>the </a:t>
            </a:r>
            <a:r>
              <a:rPr lang="en-US" sz="1200" b="0" i="0" kern="1200" dirty="0">
                <a:solidFill>
                  <a:schemeClr val="tx1"/>
                </a:solidFill>
                <a:effectLst/>
                <a:latin typeface="Times New Roman" pitchFamily="18" charset="0"/>
                <a:ea typeface="+mn-ea"/>
                <a:cs typeface="+mn-cs"/>
              </a:rPr>
              <a:t>ACM Conference on Fairness, Accountability, and Transparency (ACM </a:t>
            </a:r>
            <a:r>
              <a:rPr lang="en-US" sz="1200" b="0" i="0" kern="1200" dirty="0" err="1">
                <a:solidFill>
                  <a:schemeClr val="tx1"/>
                </a:solidFill>
                <a:effectLst/>
                <a:latin typeface="Times New Roman" pitchFamily="18" charset="0"/>
                <a:ea typeface="+mn-ea"/>
                <a:cs typeface="+mn-cs"/>
              </a:rPr>
              <a:t>FAccT</a:t>
            </a:r>
            <a:r>
              <a:rPr lang="en-US" sz="1200" b="0" i="0" kern="1200" dirty="0">
                <a:solidFill>
                  <a:schemeClr val="tx1"/>
                </a:solidFill>
                <a:effectLst/>
                <a:latin typeface="Times New Roman" pitchFamily="18" charset="0"/>
                <a:ea typeface="+mn-ea"/>
                <a:cs typeface="+mn-cs"/>
              </a:rPr>
              <a:t>).   This conference brings together a diverse community of researchers from computer science, law, social sciences, and humanities to investigate and tackle issues in FAT*. </a:t>
            </a:r>
            <a:r>
              <a:rPr lang="en-US" dirty="0"/>
              <a:t>Another good resource for learning more about this in depth is </a:t>
            </a:r>
            <a:r>
              <a:rPr lang="en-US" dirty="0">
                <a:hlinkClick r:id="rId3"/>
              </a:rPr>
              <a:t>https://geomblog.github.io/fairness</a:t>
            </a:r>
            <a:r>
              <a:rPr lang="en-US" dirty="0"/>
              <a:t>.</a:t>
            </a:r>
            <a:endParaRPr lang="en-US" sz="1200" b="0" i="0" kern="1200" dirty="0">
              <a:solidFill>
                <a:schemeClr val="tx1"/>
              </a:solidFill>
              <a:effectLst/>
              <a:latin typeface="Times New Roman" pitchFamily="18" charset="0"/>
              <a:ea typeface="+mn-ea"/>
              <a:cs typeface="+mn-cs"/>
            </a:endParaRPr>
          </a:p>
          <a:p>
            <a:endParaRPr lang="en-US" sz="1200" b="0" i="0" kern="1200" dirty="0">
              <a:solidFill>
                <a:schemeClr val="tx1"/>
              </a:solidFill>
              <a:effectLst/>
              <a:latin typeface="Times New Roman" pitchFamily="18" charset="0"/>
              <a:ea typeface="+mn-ea"/>
              <a:cs typeface="+mn-cs"/>
            </a:endParaRPr>
          </a:p>
          <a:p>
            <a:r>
              <a:rPr lang="en-US" sz="1200" b="0" i="0" kern="1200" dirty="0">
                <a:solidFill>
                  <a:schemeClr val="tx1"/>
                </a:solidFill>
                <a:effectLst/>
                <a:latin typeface="Times New Roman" pitchFamily="18" charset="0"/>
                <a:ea typeface="+mn-ea"/>
                <a:cs typeface="+mn-cs"/>
              </a:rPr>
              <a:t>In the next few slides, we will give some examples of issues in FAT*.</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45412121-731D-1546-9AB4-9CB6A8CF8847}" type="slidenum">
              <a:rPr lang="en-US" smtClean="0"/>
              <a:pPr>
                <a:defRPr/>
              </a:pPr>
              <a:t>37</a:t>
            </a:fld>
            <a:endParaRPr lang="en-US"/>
          </a:p>
        </p:txBody>
      </p:sp>
    </p:spTree>
    <p:extLst>
      <p:ext uri="{BB962C8B-B14F-4D97-AF65-F5344CB8AC3E}">
        <p14:creationId xmlns:p14="http://schemas.microsoft.com/office/powerpoint/2010/main" val="28182096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pitchFamily="18" charset="0"/>
                <a:ea typeface="+mn-ea"/>
                <a:cs typeface="+mn-cs"/>
              </a:rPr>
              <a:t>It is important that algorithms be “fair”, e.g. classify people in ways that are consistent with commonsense notions of fairness. For example, we wouldn’t think it’s ethical for a bank to offer one set of lending terms to minority applicants and another to white applicants. But as recent work has shown — most notably in the book “Weapons of Math Destruction” by the mathematician Cathy O’Neil — discrimination that we reject in normal life can creep into algorithms.</a:t>
            </a:r>
          </a:p>
          <a:p>
            <a:endParaRPr lang="en-US" sz="1200" b="0" i="0" kern="1200" dirty="0">
              <a:solidFill>
                <a:schemeClr val="tx1"/>
              </a:solidFill>
              <a:effectLst/>
              <a:latin typeface="Times New Roman" pitchFamily="18" charset="0"/>
              <a:ea typeface="+mn-ea"/>
              <a:cs typeface="+mn-cs"/>
            </a:endParaRPr>
          </a:p>
          <a:p>
            <a:r>
              <a:rPr lang="en-US" sz="1200" b="0" i="0" kern="1200" dirty="0">
                <a:solidFill>
                  <a:schemeClr val="tx1"/>
                </a:solidFill>
                <a:effectLst/>
                <a:latin typeface="Times New Roman" pitchFamily="18" charset="0"/>
                <a:ea typeface="+mn-ea"/>
                <a:cs typeface="+mn-cs"/>
              </a:rPr>
              <a:t>Suppose you had a minority group in which the smart students were steered toward math and science, and a dominant group in which the smart students were steered toward finance. Now if someone wanted to write a quick-and-dirty classifier to find smart students, they might look for students who study finance because the majority is much bigger than the minority. The problem is that not only is this unfair to the minority, but it also has reduced utility compared to a classifier that understands that if you’re a member of the minority and you study math, you should be viewed as similar to a member of the majority who studies finance. </a:t>
            </a:r>
          </a:p>
          <a:p>
            <a:endParaRPr lang="en-US" sz="1200" b="0" i="0" kern="1200" dirty="0">
              <a:solidFill>
                <a:schemeClr val="tx1"/>
              </a:solidFill>
              <a:effectLst/>
              <a:latin typeface="Times New Roman" pitchFamily="18" charset="0"/>
              <a:ea typeface="+mn-ea"/>
              <a:cs typeface="+mn-cs"/>
            </a:endParaRPr>
          </a:p>
          <a:p>
            <a:r>
              <a:rPr lang="en-US" sz="1200" b="0" i="0" kern="1200" dirty="0">
                <a:solidFill>
                  <a:schemeClr val="tx1"/>
                </a:solidFill>
                <a:effectLst/>
                <a:latin typeface="Times New Roman" pitchFamily="18" charset="0"/>
                <a:ea typeface="+mn-ea"/>
                <a:cs typeface="+mn-cs"/>
              </a:rPr>
              <a:t>Individual fairness is also not enough to ensure group fairness. For example, suppose you are looking at college admissions and you’re thinking about using test scores as your admission criterion. If you have two groups that have very different performance on standardized tests, then you won’t get group fairness if you have one threshold for the standardized-test score.</a:t>
            </a:r>
          </a:p>
          <a:p>
            <a:endParaRPr lang="en-US" sz="1200" b="0" i="0" kern="1200" dirty="0">
              <a:solidFill>
                <a:schemeClr val="tx1"/>
              </a:solidFill>
              <a:effectLst/>
              <a:latin typeface="Times New Roman" pitchFamily="18" charset="0"/>
              <a:ea typeface="+mn-ea"/>
              <a:cs typeface="+mn-cs"/>
            </a:endParaRPr>
          </a:p>
          <a:p>
            <a:r>
              <a:rPr lang="en-US" dirty="0"/>
              <a:t>For a lengthier discussion, see the book </a:t>
            </a:r>
            <a:r>
              <a:rPr lang="en-US" sz="1200" b="1" i="0" kern="1200" dirty="0">
                <a:solidFill>
                  <a:schemeClr val="tx1"/>
                </a:solidFill>
                <a:effectLst/>
                <a:latin typeface="Times New Roman" pitchFamily="18" charset="0"/>
                <a:ea typeface="+mn-ea"/>
                <a:cs typeface="+mn-cs"/>
              </a:rPr>
              <a:t>The Ethical Algorithm: The Science of Socially Aware Algorithm Design </a:t>
            </a:r>
            <a:r>
              <a:rPr lang="en-US" sz="1200" b="0" i="0" u="none" strike="noStrike" kern="1200" dirty="0">
                <a:solidFill>
                  <a:schemeClr val="tx1"/>
                </a:solidFill>
                <a:effectLst/>
                <a:latin typeface="Times New Roman" pitchFamily="18" charset="0"/>
                <a:ea typeface="+mn-ea"/>
                <a:cs typeface="+mn-cs"/>
              </a:rPr>
              <a:t>by Michael Kearns and Aaron Roth.  Another great resource is an interview with Cynthia </a:t>
            </a:r>
            <a:r>
              <a:rPr lang="en-US" sz="1200" b="0" i="0" u="none" strike="noStrike" kern="1200" dirty="0" err="1">
                <a:solidFill>
                  <a:schemeClr val="tx1"/>
                </a:solidFill>
                <a:effectLst/>
                <a:latin typeface="Times New Roman" pitchFamily="18" charset="0"/>
                <a:ea typeface="+mn-ea"/>
                <a:cs typeface="+mn-cs"/>
              </a:rPr>
              <a:t>Dwork</a:t>
            </a:r>
            <a:r>
              <a:rPr lang="en-US" sz="1200" b="0" i="0" u="none" strike="noStrike" kern="1200" dirty="0">
                <a:solidFill>
                  <a:schemeClr val="tx1"/>
                </a:solidFill>
                <a:effectLst/>
                <a:latin typeface="Times New Roman" pitchFamily="18" charset="0"/>
                <a:ea typeface="+mn-ea"/>
                <a:cs typeface="+mn-cs"/>
              </a:rPr>
              <a:t>, </a:t>
            </a:r>
            <a:r>
              <a:rPr lang="en-US" dirty="0">
                <a:hlinkClick r:id="rId3"/>
              </a:rPr>
              <a:t>https://www.quantamagazine.org/making-algorithms-fair-an-interview-with-cynthia-dwork-20161123</a:t>
            </a:r>
            <a:r>
              <a:rPr lang="en-US" dirty="0"/>
              <a:t>.</a:t>
            </a:r>
            <a:endParaRPr lang="en-US" sz="1200" b="0" i="0" u="none" strike="noStrike" kern="1200" dirty="0">
              <a:solidFill>
                <a:schemeClr val="tx1"/>
              </a:solidFill>
              <a:effectLst/>
              <a:latin typeface="Times New Roman" pitchFamily="18" charset="0"/>
              <a:ea typeface="+mn-ea"/>
              <a:cs typeface="+mn-cs"/>
            </a:endParaRPr>
          </a:p>
          <a:p>
            <a:endParaRPr lang="en-US" sz="1200" b="0" i="0" kern="1200" dirty="0">
              <a:solidFill>
                <a:schemeClr val="tx1"/>
              </a:solidFill>
              <a:effectLst/>
              <a:latin typeface="Times New Roman" pitchFamily="18" charset="0"/>
              <a:ea typeface="+mn-ea"/>
              <a:cs typeface="+mn-cs"/>
            </a:endParaRPr>
          </a:p>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38</a:t>
            </a:fld>
            <a:endParaRPr lang="en-US"/>
          </a:p>
        </p:txBody>
      </p:sp>
    </p:spTree>
    <p:extLst>
      <p:ext uri="{BB962C8B-B14F-4D97-AF65-F5344CB8AC3E}">
        <p14:creationId xmlns:p14="http://schemas.microsoft.com/office/powerpoint/2010/main" val="16603564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a:solidFill>
                  <a:schemeClr val="tx1"/>
                </a:solidFill>
                <a:effectLst/>
                <a:latin typeface="Times New Roman" pitchFamily="18" charset="0"/>
                <a:ea typeface="+mn-ea"/>
                <a:cs typeface="+mn-cs"/>
              </a:rPr>
              <a:t>Another example of lack of algorithmic fairness are the algorithms frequently used in sentencing and parole, which generate a score predicting the likelihood of an individual committing a future crime.  </a:t>
            </a:r>
          </a:p>
          <a:p>
            <a:pPr fontAlgn="base"/>
            <a:endParaRPr lang="en-US" sz="1200" b="0" i="0" kern="1200" dirty="0">
              <a:solidFill>
                <a:schemeClr val="tx1"/>
              </a:solidFill>
              <a:effectLst/>
              <a:latin typeface="Times New Roman" pitchFamily="18" charset="0"/>
              <a:ea typeface="+mn-ea"/>
              <a:cs typeface="+mn-cs"/>
            </a:endParaRPr>
          </a:p>
          <a:p>
            <a:pPr fontAlgn="base"/>
            <a:r>
              <a:rPr lang="en-US" sz="1200" b="0" i="0" kern="1200" dirty="0">
                <a:solidFill>
                  <a:schemeClr val="tx1"/>
                </a:solidFill>
                <a:effectLst/>
                <a:latin typeface="Times New Roman" pitchFamily="18" charset="0"/>
                <a:ea typeface="+mn-ea"/>
                <a:cs typeface="+mn-cs"/>
              </a:rPr>
              <a:t>However, it is not clear the the algorithms used are predictive, and they seem to show racial disparities.</a:t>
            </a:r>
          </a:p>
          <a:p>
            <a:pPr fontAlgn="base"/>
            <a:endParaRPr lang="en-US" sz="1200" b="0" i="0" kern="1200" dirty="0">
              <a:solidFill>
                <a:schemeClr val="tx1"/>
              </a:solidFill>
              <a:effectLst/>
              <a:latin typeface="Times New Roman" pitchFamily="18" charset="0"/>
              <a:ea typeface="+mn-ea"/>
              <a:cs typeface="+mn-cs"/>
            </a:endParaRPr>
          </a:p>
          <a:p>
            <a:pPr fontAlgn="base"/>
            <a:r>
              <a:rPr lang="en-US" sz="1200" b="0" i="0" kern="1200" dirty="0">
                <a:solidFill>
                  <a:schemeClr val="tx1"/>
                </a:solidFill>
                <a:effectLst/>
                <a:latin typeface="Times New Roman" pitchFamily="18" charset="0"/>
                <a:ea typeface="+mn-ea"/>
                <a:cs typeface="+mn-cs"/>
              </a:rPr>
              <a:t>‘For example, </a:t>
            </a:r>
            <a:r>
              <a:rPr lang="en-US" sz="1200" b="0" i="0" kern="1200" dirty="0" err="1">
                <a:solidFill>
                  <a:schemeClr val="tx1"/>
                </a:solidFill>
                <a:effectLst/>
                <a:latin typeface="Times New Roman" pitchFamily="18" charset="0"/>
                <a:ea typeface="+mn-ea"/>
                <a:cs typeface="+mn-cs"/>
              </a:rPr>
              <a:t>Propublica</a:t>
            </a:r>
            <a:r>
              <a:rPr lang="en-US" sz="1200" b="0" i="0" kern="1200" dirty="0">
                <a:solidFill>
                  <a:schemeClr val="tx1"/>
                </a:solidFill>
                <a:effectLst/>
                <a:latin typeface="Times New Roman" pitchFamily="18" charset="0"/>
                <a:ea typeface="+mn-ea"/>
                <a:cs typeface="+mn-cs"/>
              </a:rPr>
              <a:t> obtained the risk scores assigned by one such algorithm to more than 7,000 people arrested in Broward County, Florida, in 2013 and 2014 and checked to see how many were charged with new crimes over the next two years. They found that the score proved remarkably unreliable in forecasting violent crime: Only 20 percent of the people predicted to commit violent crimes actually went on to do so. When a full range of crimes were taken into account — including misdemeanors such as driving with an expired license — the algorithm was only somewhat more accurate than a coin flip. </a:t>
            </a:r>
          </a:p>
          <a:p>
            <a:pPr fontAlgn="base"/>
            <a:endParaRPr lang="en-US" sz="1200" b="0" i="0" kern="1200" dirty="0">
              <a:solidFill>
                <a:schemeClr val="tx1"/>
              </a:solidFill>
              <a:effectLst/>
              <a:latin typeface="Times New Roman" pitchFamily="18" charset="0"/>
              <a:ea typeface="+mn-ea"/>
              <a:cs typeface="+mn-cs"/>
            </a:endParaRPr>
          </a:p>
          <a:p>
            <a:pPr fontAlgn="base"/>
            <a:r>
              <a:rPr lang="en-US" sz="1200" b="0" i="0" kern="1200" dirty="0">
                <a:solidFill>
                  <a:schemeClr val="tx1"/>
                </a:solidFill>
                <a:effectLst/>
                <a:latin typeface="Times New Roman" pitchFamily="18" charset="0"/>
                <a:ea typeface="+mn-ea"/>
                <a:cs typeface="+mn-cs"/>
              </a:rPr>
              <a:t>They also discovered significant racial disparities: In forecasting who would re-offend, the algorithm made mistakes with black and white defendants at roughly the same rate but in very different ways. The formula was particularly likely to falsely flag black defendants as future criminals, wrongly labeling them this way at almost twice the rate as white defendants. White defendants were mislabeled as low risk more often than black defendants.</a:t>
            </a:r>
          </a:p>
          <a:p>
            <a:pPr fontAlgn="base"/>
            <a:endParaRPr lang="en-US" sz="1200" b="0" i="0" kern="1200" dirty="0">
              <a:solidFill>
                <a:schemeClr val="tx1"/>
              </a:solidFill>
              <a:effectLst/>
              <a:latin typeface="Times New Roman" pitchFamily="18" charset="0"/>
              <a:ea typeface="+mn-ea"/>
              <a:cs typeface="+mn-cs"/>
            </a:endParaRPr>
          </a:p>
          <a:p>
            <a:endParaRPr lang="en-US" dirty="0"/>
          </a:p>
        </p:txBody>
      </p:sp>
      <p:sp>
        <p:nvSpPr>
          <p:cNvPr id="4" name="Slide Number Placeholder 3"/>
          <p:cNvSpPr>
            <a:spLocks noGrp="1"/>
          </p:cNvSpPr>
          <p:nvPr>
            <p:ph type="sldNum" sz="quarter" idx="5"/>
          </p:nvPr>
        </p:nvSpPr>
        <p:spPr/>
        <p:txBody>
          <a:bodyPr/>
          <a:lstStyle/>
          <a:p>
            <a:pPr>
              <a:defRPr/>
            </a:pPr>
            <a:fld id="{45412121-731D-1546-9AB4-9CB6A8CF8847}" type="slidenum">
              <a:rPr lang="en-US" smtClean="0"/>
              <a:pPr>
                <a:defRPr/>
              </a:pPr>
              <a:t>39</a:t>
            </a:fld>
            <a:endParaRPr lang="en-US"/>
          </a:p>
        </p:txBody>
      </p:sp>
    </p:spTree>
    <p:extLst>
      <p:ext uri="{BB962C8B-B14F-4D97-AF65-F5344CB8AC3E}">
        <p14:creationId xmlns:p14="http://schemas.microsoft.com/office/powerpoint/2010/main" val="3835742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starting point</a:t>
            </a:r>
          </a:p>
        </p:txBody>
      </p:sp>
      <p:sp>
        <p:nvSpPr>
          <p:cNvPr id="4" name="Slide Number Placeholder 3"/>
          <p:cNvSpPr>
            <a:spLocks noGrp="1"/>
          </p:cNvSpPr>
          <p:nvPr>
            <p:ph type="sldNum" sz="quarter" idx="10"/>
          </p:nvPr>
        </p:nvSpPr>
        <p:spPr/>
        <p:txBody>
          <a:bodyPr/>
          <a:lstStyle/>
          <a:p>
            <a:fld id="{D37F8DB4-A4FF-4A8B-9A85-9B1874A58FCC}" type="slidenum">
              <a:rPr lang="en-US" smtClean="0"/>
              <a:pPr/>
              <a:t>4</a:t>
            </a:fld>
            <a:endParaRPr lang="en-US"/>
          </a:p>
        </p:txBody>
      </p:sp>
    </p:spTree>
    <p:extLst>
      <p:ext uri="{BB962C8B-B14F-4D97-AF65-F5344CB8AC3E}">
        <p14:creationId xmlns:p14="http://schemas.microsoft.com/office/powerpoint/2010/main" val="22183215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pitchFamily="18" charset="0"/>
                <a:ea typeface="+mn-ea"/>
                <a:cs typeface="+mn-cs"/>
              </a:rPr>
              <a:t>Generally speaking, “transparency” means that data as well as information describing data collection methods, raw data and research analyses should be made available.  This enables the “reproducibility” of research results.</a:t>
            </a:r>
          </a:p>
          <a:p>
            <a:r>
              <a:rPr lang="en-US" sz="1200" b="0" i="0" kern="1200" dirty="0">
                <a:solidFill>
                  <a:schemeClr val="tx1"/>
                </a:solidFill>
                <a:effectLst/>
                <a:latin typeface="Times New Roman" pitchFamily="18" charset="0"/>
                <a:ea typeface="+mn-ea"/>
                <a:cs typeface="+mn-cs"/>
              </a:rPr>
              <a:t>However, this is hard to achieve since the algorithms (in particular, ML algorithms) are frequently complicated and it is often difficult to understand the dependencies between data and code.  Furthermore when the algorithms may be “black boxes”, making it impossible to open them up to reason about results.  Furthermore, there may be privacy issues associated with the data and it cannot be shared.</a:t>
            </a:r>
          </a:p>
          <a:p>
            <a:endParaRPr lang="en-US" sz="1200" b="0" i="0" kern="1200" dirty="0">
              <a:solidFill>
                <a:schemeClr val="tx1"/>
              </a:solidFill>
              <a:effectLst/>
              <a:latin typeface="Times New Roman" pitchFamily="18" charset="0"/>
              <a:ea typeface="+mn-ea"/>
              <a:cs typeface="+mn-cs"/>
            </a:endParaRPr>
          </a:p>
        </p:txBody>
      </p:sp>
      <p:sp>
        <p:nvSpPr>
          <p:cNvPr id="4" name="Slide Number Placeholder 3"/>
          <p:cNvSpPr>
            <a:spLocks noGrp="1"/>
          </p:cNvSpPr>
          <p:nvPr>
            <p:ph type="sldNum" sz="quarter" idx="10"/>
          </p:nvPr>
        </p:nvSpPr>
        <p:spPr/>
        <p:txBody>
          <a:bodyPr/>
          <a:lstStyle/>
          <a:p>
            <a:fld id="{D37F8DB4-A4FF-4A8B-9A85-9B1874A58FCC}" type="slidenum">
              <a:rPr lang="en-US" smtClean="0"/>
              <a:pPr/>
              <a:t>40</a:t>
            </a:fld>
            <a:endParaRPr lang="en-US"/>
          </a:p>
        </p:txBody>
      </p:sp>
    </p:spTree>
    <p:extLst>
      <p:ext uri="{BB962C8B-B14F-4D97-AF65-F5344CB8AC3E}">
        <p14:creationId xmlns:p14="http://schemas.microsoft.com/office/powerpoint/2010/main" val="176452481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pitchFamily="18" charset="0"/>
                <a:ea typeface="+mn-ea"/>
                <a:cs typeface="+mn-cs"/>
              </a:rPr>
              <a:t>The FAIR Data Principles were proposed as guideline for those wishing to enhance the transparency of their data and research results. As opposed to other initiatives that focus on the human side of things, these principles put specific emphasis on enhancing the ability of machines to automatically find and use the data, in addition to supporting its reuse by individuals.</a:t>
            </a:r>
          </a:p>
          <a:p>
            <a:endParaRPr lang="en-US" sz="1200" b="0" i="0" kern="1200" dirty="0">
              <a:solidFill>
                <a:schemeClr val="tx1"/>
              </a:solidFill>
              <a:effectLst/>
              <a:latin typeface="Times New Roman" pitchFamily="18" charset="0"/>
              <a:ea typeface="+mn-ea"/>
              <a:cs typeface="+mn-cs"/>
            </a:endParaRPr>
          </a:p>
          <a:p>
            <a:r>
              <a:rPr lang="en-US" dirty="0">
                <a:hlinkClick r:id="rId3"/>
              </a:rPr>
              <a:t>https://www.nature.com/articles/sdata201618</a:t>
            </a:r>
            <a:endParaRPr lang="en-US" dirty="0"/>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b="0" i="0" kern="1200" dirty="0">
                <a:solidFill>
                  <a:schemeClr val="tx1"/>
                </a:solidFill>
                <a:effectLst/>
                <a:latin typeface="Times New Roman" pitchFamily="18" charset="0"/>
                <a:ea typeface="+mn-ea"/>
                <a:cs typeface="+mn-cs"/>
              </a:rPr>
              <a:t>There is a lot of ongoing research in how to facilitate reproducibility especially with respect to provenance – understanding the “why” and “where” of data.  Examples include providing provenance tracking environments for different execution environments (e.g.  </a:t>
            </a:r>
            <a:r>
              <a:rPr lang="en-US" sz="1200" b="0" i="0" kern="1200" dirty="0" err="1">
                <a:solidFill>
                  <a:schemeClr val="tx1"/>
                </a:solidFill>
                <a:effectLst/>
                <a:latin typeface="Times New Roman" pitchFamily="18" charset="0"/>
                <a:ea typeface="+mn-ea"/>
                <a:cs typeface="+mn-cs"/>
              </a:rPr>
              <a:t>Jupyter</a:t>
            </a:r>
            <a:r>
              <a:rPr lang="en-US" sz="1200" b="0" i="0" kern="1200" dirty="0">
                <a:solidFill>
                  <a:schemeClr val="tx1"/>
                </a:solidFill>
                <a:effectLst/>
                <a:latin typeface="Times New Roman" pitchFamily="18" charset="0"/>
                <a:ea typeface="+mn-ea"/>
                <a:cs typeface="+mn-cs"/>
              </a:rPr>
              <a:t> notebooks or R-markdown source documents) and understanding provenance through machine learning operations.</a:t>
            </a:r>
            <a:endParaRPr lang="en-US" dirty="0"/>
          </a:p>
        </p:txBody>
      </p:sp>
      <p:sp>
        <p:nvSpPr>
          <p:cNvPr id="4" name="Slide Number Placeholder 3"/>
          <p:cNvSpPr>
            <a:spLocks noGrp="1"/>
          </p:cNvSpPr>
          <p:nvPr>
            <p:ph type="sldNum" sz="quarter" idx="5"/>
          </p:nvPr>
        </p:nvSpPr>
        <p:spPr/>
        <p:txBody>
          <a:bodyPr/>
          <a:lstStyle/>
          <a:p>
            <a:pPr>
              <a:defRPr/>
            </a:pPr>
            <a:fld id="{45412121-731D-1546-9AB4-9CB6A8CF8847}" type="slidenum">
              <a:rPr lang="en-US" smtClean="0"/>
              <a:pPr>
                <a:defRPr/>
              </a:pPr>
              <a:t>41</a:t>
            </a:fld>
            <a:endParaRPr lang="en-US"/>
          </a:p>
        </p:txBody>
      </p:sp>
    </p:spTree>
    <p:extLst>
      <p:ext uri="{BB962C8B-B14F-4D97-AF65-F5344CB8AC3E}">
        <p14:creationId xmlns:p14="http://schemas.microsoft.com/office/powerpoint/2010/main" val="14287601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42</a:t>
            </a:fld>
            <a:endParaRPr lang="en-US"/>
          </a:p>
        </p:txBody>
      </p:sp>
    </p:spTree>
    <p:extLst>
      <p:ext uri="{BB962C8B-B14F-4D97-AF65-F5344CB8AC3E}">
        <p14:creationId xmlns:p14="http://schemas.microsoft.com/office/powerpoint/2010/main" val="2930532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5</a:t>
            </a:fld>
            <a:endParaRPr lang="en-US"/>
          </a:p>
        </p:txBody>
      </p:sp>
    </p:spTree>
    <p:extLst>
      <p:ext uri="{BB962C8B-B14F-4D97-AF65-F5344CB8AC3E}">
        <p14:creationId xmlns:p14="http://schemas.microsoft.com/office/powerpoint/2010/main" val="1997976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are ethics?  Ethics are rules that we all voluntarily follow because it makes the world a better place for all of us. They are the cornerstone of civilization. </a:t>
            </a:r>
          </a:p>
          <a:p>
            <a:endParaRPr lang="en-US" dirty="0"/>
          </a:p>
          <a:p>
            <a:r>
              <a:rPr lang="en-US" dirty="0"/>
              <a:t>Ethical principles stop me from stealing your car.   Laws also stop me from stealing your car, since I could get caught and put in jail.  Non-legal consequences are also a factor:  I might be unsuccessful and you would beat me up.</a:t>
            </a:r>
          </a:p>
          <a:p>
            <a:endParaRPr lang="en-US" dirty="0"/>
          </a:p>
          <a:p>
            <a:r>
              <a:rPr lang="en-US" dirty="0"/>
              <a:t>But ethics go beyond laws.  If you tell me a secret and I agree not to tell it but do, it is not a crime.  However, it might damage my reputation with others, or I could lose your friendship.  Again, non-legal consequences might be a factor.</a:t>
            </a:r>
          </a:p>
          <a:p>
            <a:endParaRPr lang="en-US" dirty="0"/>
          </a:p>
          <a:p>
            <a:endParaRPr lang="en-US" dirty="0"/>
          </a:p>
        </p:txBody>
      </p:sp>
      <p:sp>
        <p:nvSpPr>
          <p:cNvPr id="4" name="Slide Number Placeholder 3"/>
          <p:cNvSpPr>
            <a:spLocks noGrp="1"/>
          </p:cNvSpPr>
          <p:nvPr>
            <p:ph type="sldNum" sz="quarter" idx="10"/>
          </p:nvPr>
        </p:nvSpPr>
        <p:spPr/>
        <p:txBody>
          <a:bodyPr/>
          <a:lstStyle/>
          <a:p>
            <a:fld id="{D37F8DB4-A4FF-4A8B-9A85-9B1874A58FCC}" type="slidenum">
              <a:rPr lang="en-US" smtClean="0"/>
              <a:pPr/>
              <a:t>6</a:t>
            </a:fld>
            <a:endParaRPr lang="en-US"/>
          </a:p>
        </p:txBody>
      </p:sp>
    </p:spTree>
    <p:extLst>
      <p:ext uri="{BB962C8B-B14F-4D97-AF65-F5344CB8AC3E}">
        <p14:creationId xmlns:p14="http://schemas.microsoft.com/office/powerpoint/2010/main" val="37212984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ethics are not laws, laws often follow ethics because ethics are our shared social values. Laws are often created to enforce these shared social values.  For example, when spam mail first arose it might have seemed like a good idea, but after time it became clear that it was not – and laws have been put in place to govern them, e.g. the </a:t>
            </a:r>
            <a:r>
              <a:rPr lang="en-US" sz="1200" b="0" i="0" kern="1200" dirty="0">
                <a:solidFill>
                  <a:schemeClr val="tx1"/>
                </a:solidFill>
                <a:effectLst/>
                <a:latin typeface="Times New Roman" pitchFamily="18" charset="0"/>
                <a:ea typeface="+mn-ea"/>
                <a:cs typeface="+mn-cs"/>
              </a:rPr>
              <a:t>CAN-SPAM Act.</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45412121-731D-1546-9AB4-9CB6A8CF8847}" type="slidenum">
              <a:rPr lang="en-US" smtClean="0"/>
              <a:pPr>
                <a:defRPr/>
              </a:pPr>
              <a:t>7</a:t>
            </a:fld>
            <a:endParaRPr lang="en-US"/>
          </a:p>
        </p:txBody>
      </p:sp>
    </p:spTree>
    <p:extLst>
      <p:ext uri="{BB962C8B-B14F-4D97-AF65-F5344CB8AC3E}">
        <p14:creationId xmlns:p14="http://schemas.microsoft.com/office/powerpoint/2010/main" val="2751925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37F8DB4-A4FF-4A8B-9A85-9B1874A58FCC}" type="slidenum">
              <a:rPr lang="en-US" smtClean="0"/>
              <a:pPr/>
              <a:t>8</a:t>
            </a:fld>
            <a:endParaRPr lang="en-US"/>
          </a:p>
        </p:txBody>
      </p:sp>
    </p:spTree>
    <p:extLst>
      <p:ext uri="{BB962C8B-B14F-4D97-AF65-F5344CB8AC3E}">
        <p14:creationId xmlns:p14="http://schemas.microsoft.com/office/powerpoint/2010/main" val="4141817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Much of the ethical use of data is shaped by human subject research.</a:t>
            </a:r>
          </a:p>
        </p:txBody>
      </p:sp>
      <p:sp>
        <p:nvSpPr>
          <p:cNvPr id="4" name="Slide Number Placeholder 3"/>
          <p:cNvSpPr>
            <a:spLocks noGrp="1"/>
          </p:cNvSpPr>
          <p:nvPr>
            <p:ph type="sldNum" sz="quarter" idx="5"/>
          </p:nvPr>
        </p:nvSpPr>
        <p:spPr/>
        <p:txBody>
          <a:bodyPr/>
          <a:lstStyle/>
          <a:p>
            <a:pPr>
              <a:defRPr/>
            </a:pPr>
            <a:fld id="{45412121-731D-1546-9AB4-9CB6A8CF8847}" type="slidenum">
              <a:rPr lang="en-US" smtClean="0"/>
              <a:pPr>
                <a:defRPr/>
              </a:pPr>
              <a:t>9</a:t>
            </a:fld>
            <a:endParaRPr lang="en-US"/>
          </a:p>
        </p:txBody>
      </p:sp>
    </p:spTree>
    <p:extLst>
      <p:ext uri="{BB962C8B-B14F-4D97-AF65-F5344CB8AC3E}">
        <p14:creationId xmlns:p14="http://schemas.microsoft.com/office/powerpoint/2010/main" val="141890409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13235" y="159738"/>
            <a:ext cx="7514035" cy="1089755"/>
          </a:xfrm>
        </p:spPr>
        <p:txBody>
          <a:bodyPr/>
          <a:lstStyle/>
          <a:p>
            <a:r>
              <a:rPr lang="en-US" dirty="0"/>
              <a:t>Click to edit Master title style</a:t>
            </a:r>
          </a:p>
        </p:txBody>
      </p:sp>
      <p:sp>
        <p:nvSpPr>
          <p:cNvPr id="3" name="Content Placeholder 2"/>
          <p:cNvSpPr>
            <a:spLocks noGrp="1"/>
          </p:cNvSpPr>
          <p:nvPr>
            <p:ph idx="1"/>
          </p:nvPr>
        </p:nvSpPr>
        <p:spPr>
          <a:xfrm>
            <a:off x="1113235" y="1457742"/>
            <a:ext cx="7514035" cy="3762671"/>
          </a:xfrm>
        </p:spPr>
        <p:txBody>
          <a:bodyPr>
            <a:normAutofit/>
          </a:bodyPr>
          <a:lstStyle>
            <a:lvl1pPr>
              <a:defRPr sz="2400">
                <a:latin typeface="Helvetica"/>
                <a:cs typeface="Helvetica"/>
              </a:defRPr>
            </a:lvl1pPr>
            <a:lvl2pPr>
              <a:defRPr sz="2200">
                <a:latin typeface="Helvetica"/>
                <a:cs typeface="Helvetica"/>
              </a:defRPr>
            </a:lvl2pPr>
            <a:lvl3pPr>
              <a:defRPr sz="2000">
                <a:latin typeface="Helvetica"/>
                <a:cs typeface="Helvetica"/>
              </a:defRPr>
            </a:lvl3pPr>
            <a:lvl4pPr>
              <a:defRPr sz="1800">
                <a:latin typeface="Helvetica"/>
                <a:cs typeface="Helvetica"/>
              </a:defRPr>
            </a:lvl4pPr>
            <a:lvl5pPr>
              <a:defRPr sz="1600">
                <a:latin typeface="Helvetica"/>
                <a:cs typeface="Helvetica"/>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a:xfrm>
            <a:off x="8213725" y="5281613"/>
            <a:ext cx="414338" cy="304800"/>
          </a:xfrm>
        </p:spPr>
        <p:txBody>
          <a:bodyPr/>
          <a:lstStyle>
            <a:lvl1pPr>
              <a:defRPr/>
            </a:lvl1pPr>
          </a:lstStyle>
          <a:p>
            <a:pPr>
              <a:defRPr/>
            </a:pPr>
            <a:fld id="{B5D931A1-A42B-F94C-ADA3-91D74B0ACBA8}" type="slidenum">
              <a:rPr lang="en-GB"/>
              <a:pPr>
                <a:defRPr/>
              </a:pPr>
              <a:t>‹#›</a:t>
            </a:fld>
            <a:endParaRPr lang="en-GB"/>
          </a:p>
        </p:txBody>
      </p:sp>
      <p:sp>
        <p:nvSpPr>
          <p:cNvPr id="5" name="Shape 31">
            <a:extLst>
              <a:ext uri="{FF2B5EF4-FFF2-40B4-BE49-F238E27FC236}">
                <a16:creationId xmlns:a16="http://schemas.microsoft.com/office/drawing/2014/main" id="{00485ED2-20C6-2249-8AFB-2D6FF03B3389}"/>
              </a:ext>
            </a:extLst>
          </p:cNvPr>
          <p:cNvSpPr/>
          <p:nvPr userDrawn="1"/>
        </p:nvSpPr>
        <p:spPr>
          <a:xfrm>
            <a:off x="1" y="5504657"/>
            <a:ext cx="6862232" cy="210343"/>
          </a:xfrm>
          <a:prstGeom prst="rect">
            <a:avLst/>
          </a:prstGeom>
          <a:noFill/>
          <a:ln>
            <a:noFill/>
          </a:ln>
        </p:spPr>
        <p:txBody>
          <a:bodyPr wrap="square" lIns="91425" tIns="45700" rIns="91425" bIns="45700" anchor="b" anchorCtr="0">
            <a:noAutofit/>
          </a:bodyPr>
          <a:lstStyle/>
          <a:p>
            <a:r>
              <a:rPr lang="en-US" sz="800" dirty="0"/>
              <a:t>Except where otherwise noted, this work is licensed under a </a:t>
            </a:r>
            <a:r>
              <a:rPr lang="en-US" sz="800" dirty="0">
                <a:hlinkClick r:id="rId2"/>
              </a:rPr>
              <a:t>Creative Commons Attribution-</a:t>
            </a:r>
            <a:r>
              <a:rPr lang="en-US" sz="800" dirty="0" err="1">
                <a:hlinkClick r:id="rId2"/>
              </a:rPr>
              <a:t>ShareAlike</a:t>
            </a:r>
            <a:r>
              <a:rPr lang="en-US" sz="800" dirty="0">
                <a:hlinkClick r:id="rId2"/>
              </a:rPr>
              <a:t> 4.0 International License</a:t>
            </a:r>
            <a:r>
              <a:rPr lang="en-US" sz="800" dirty="0"/>
              <a:t>.</a:t>
            </a:r>
          </a:p>
        </p:txBody>
      </p:sp>
    </p:spTree>
    <p:extLst>
      <p:ext uri="{BB962C8B-B14F-4D97-AF65-F5344CB8AC3E}">
        <p14:creationId xmlns:p14="http://schemas.microsoft.com/office/powerpoint/2010/main" val="5278818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237" y="571500"/>
            <a:ext cx="7514033" cy="2540000"/>
          </a:xfrm>
        </p:spPr>
        <p:txBody>
          <a:bodyPr>
            <a:normAutofit/>
          </a:bodyPr>
          <a:lstStyle>
            <a:lvl1pPr algn="ctr">
              <a:defRPr sz="3600" b="0" cap="none"/>
            </a:lvl1pPr>
          </a:lstStyle>
          <a:p>
            <a:r>
              <a:rPr lang="en-US"/>
              <a:t>Click to edit Master title style</a:t>
            </a:r>
            <a:endParaRPr lang="en-US" dirty="0"/>
          </a:p>
        </p:txBody>
      </p:sp>
      <p:sp>
        <p:nvSpPr>
          <p:cNvPr id="3" name="Text Placeholder 2"/>
          <p:cNvSpPr>
            <a:spLocks noGrp="1"/>
          </p:cNvSpPr>
          <p:nvPr>
            <p:ph type="body" idx="1"/>
          </p:nvPr>
        </p:nvSpPr>
        <p:spPr>
          <a:xfrm>
            <a:off x="1113236" y="3619500"/>
            <a:ext cx="7514035" cy="1206500"/>
          </a:xfrm>
        </p:spPr>
        <p:txBody>
          <a:bodyPr>
            <a:normAutofit/>
          </a:bodyPr>
          <a:lstStyle>
            <a:lvl1pPr marL="0" indent="0" algn="ctr">
              <a:buNone/>
              <a:defRPr sz="2000">
                <a:solidFill>
                  <a:schemeClr val="tx1"/>
                </a:solidFill>
              </a:defRPr>
            </a:lvl1pPr>
            <a:lvl2pPr marL="285739" indent="0">
              <a:buNone/>
              <a:defRPr sz="1125">
                <a:solidFill>
                  <a:schemeClr val="tx1">
                    <a:tint val="75000"/>
                  </a:schemeClr>
                </a:solidFill>
              </a:defRPr>
            </a:lvl2pPr>
            <a:lvl3pPr marL="571477" indent="0">
              <a:buNone/>
              <a:defRPr sz="1000">
                <a:solidFill>
                  <a:schemeClr val="tx1">
                    <a:tint val="75000"/>
                  </a:schemeClr>
                </a:solidFill>
              </a:defRPr>
            </a:lvl3pPr>
            <a:lvl4pPr marL="857216" indent="0">
              <a:buNone/>
              <a:defRPr sz="875">
                <a:solidFill>
                  <a:schemeClr val="tx1">
                    <a:tint val="75000"/>
                  </a:schemeClr>
                </a:solidFill>
              </a:defRPr>
            </a:lvl4pPr>
            <a:lvl5pPr marL="1142954" indent="0">
              <a:buNone/>
              <a:defRPr sz="875">
                <a:solidFill>
                  <a:schemeClr val="tx1">
                    <a:tint val="75000"/>
                  </a:schemeClr>
                </a:solidFill>
              </a:defRPr>
            </a:lvl5pPr>
            <a:lvl6pPr marL="1428693" indent="0">
              <a:buNone/>
              <a:defRPr sz="875">
                <a:solidFill>
                  <a:schemeClr val="tx1">
                    <a:tint val="75000"/>
                  </a:schemeClr>
                </a:solidFill>
              </a:defRPr>
            </a:lvl6pPr>
            <a:lvl7pPr marL="1714431" indent="0">
              <a:buNone/>
              <a:defRPr sz="875">
                <a:solidFill>
                  <a:schemeClr val="tx1">
                    <a:tint val="75000"/>
                  </a:schemeClr>
                </a:solidFill>
              </a:defRPr>
            </a:lvl7pPr>
            <a:lvl8pPr marL="2000170" indent="0">
              <a:buNone/>
              <a:defRPr sz="875">
                <a:solidFill>
                  <a:schemeClr val="tx1">
                    <a:tint val="75000"/>
                  </a:schemeClr>
                </a:solidFill>
              </a:defRPr>
            </a:lvl8pPr>
            <a:lvl9pPr marL="2285909" indent="0">
              <a:buNone/>
              <a:defRPr sz="875">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lvl1pPr>
              <a:defRPr/>
            </a:lvl1pPr>
          </a:lstStyle>
          <a:p>
            <a:pPr>
              <a:defRPr/>
            </a:pPr>
            <a:fld id="{E98A9B74-0345-3B4B-A42C-A947189E184C}" type="slidenum">
              <a:rPr lang="en-GB"/>
              <a:pPr>
                <a:defRPr/>
              </a:pPr>
              <a:t>‹#›</a:t>
            </a:fld>
            <a:endParaRPr lang="en-GB"/>
          </a:p>
        </p:txBody>
      </p:sp>
    </p:spTree>
    <p:extLst>
      <p:ext uri="{BB962C8B-B14F-4D97-AF65-F5344CB8AC3E}">
        <p14:creationId xmlns:p14="http://schemas.microsoft.com/office/powerpoint/2010/main" val="1561089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5" name="TextBox 4"/>
          <p:cNvSpPr txBox="1"/>
          <p:nvPr/>
        </p:nvSpPr>
        <p:spPr>
          <a:xfrm>
            <a:off x="1198563" y="719138"/>
            <a:ext cx="457200" cy="487362"/>
          </a:xfrm>
          <a:prstGeom prst="rect">
            <a:avLst/>
          </a:prstGeom>
        </p:spPr>
        <p:txBody>
          <a:bodyPr lIns="57150" tIns="28575" rIns="57150" bIns="28575" anchor="ct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ctr" eaLnBrk="1" hangingPunct="1">
              <a:buClr>
                <a:schemeClr val="hlink"/>
              </a:buClr>
              <a:buSzPct val="55000"/>
              <a:buFont typeface="Wingdings" pitchFamily="2" charset="2"/>
              <a:buNone/>
              <a:defRPr/>
            </a:pPr>
            <a:r>
              <a:rPr lang="en-US" sz="5000" dirty="0">
                <a:effectLst/>
                <a:latin typeface="Tahoma" pitchFamily="34" charset="0"/>
              </a:rPr>
              <a:t>“</a:t>
            </a:r>
          </a:p>
        </p:txBody>
      </p:sp>
      <p:sp>
        <p:nvSpPr>
          <p:cNvPr id="6" name="TextBox 5"/>
          <p:cNvSpPr txBox="1"/>
          <p:nvPr/>
        </p:nvSpPr>
        <p:spPr>
          <a:xfrm>
            <a:off x="8170863" y="2349500"/>
            <a:ext cx="457200" cy="487363"/>
          </a:xfrm>
          <a:prstGeom prst="rect">
            <a:avLst/>
          </a:prstGeom>
        </p:spPr>
        <p:txBody>
          <a:bodyPr lIns="57150" tIns="28575" rIns="57150" bIns="28575" anchor="ct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eaLnBrk="1" hangingPunct="1">
              <a:buClr>
                <a:schemeClr val="hlink"/>
              </a:buClr>
              <a:buSzPct val="55000"/>
              <a:buFont typeface="Wingdings" pitchFamily="2" charset="2"/>
              <a:buNone/>
              <a:defRPr/>
            </a:pPr>
            <a:r>
              <a:rPr lang="en-US" sz="5000" dirty="0">
                <a:effectLst/>
                <a:latin typeface="Tahoma" pitchFamily="34" charset="0"/>
              </a:rPr>
              <a:t>”</a:t>
            </a:r>
          </a:p>
        </p:txBody>
      </p:sp>
      <p:sp>
        <p:nvSpPr>
          <p:cNvPr id="2" name="Title 1"/>
          <p:cNvSpPr>
            <a:spLocks noGrp="1"/>
          </p:cNvSpPr>
          <p:nvPr>
            <p:ph type="title"/>
          </p:nvPr>
        </p:nvSpPr>
        <p:spPr>
          <a:xfrm>
            <a:off x="1656161" y="571501"/>
            <a:ext cx="6742509" cy="2285999"/>
          </a:xfrm>
        </p:spPr>
        <p:txBody>
          <a:bodyPr>
            <a:normAutofit/>
          </a:bodyPr>
          <a:lstStyle>
            <a:lvl1pPr algn="ctr">
              <a:defRPr sz="36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827611" y="2857499"/>
            <a:ext cx="6399611" cy="317500"/>
          </a:xfrm>
        </p:spPr>
        <p:txBody>
          <a:bodyPr>
            <a:noAutofit/>
          </a:bodyPr>
          <a:lstStyle>
            <a:lvl1pPr marL="0" indent="0">
              <a:buFontTx/>
              <a:buNone/>
              <a:defRPr sz="1800"/>
            </a:lvl1pPr>
            <a:lvl2pPr marL="285739" indent="0">
              <a:buFontTx/>
              <a:buNone/>
              <a:defRPr/>
            </a:lvl2pPr>
            <a:lvl3pPr marL="571477" indent="0">
              <a:buFontTx/>
              <a:buNone/>
              <a:defRPr/>
            </a:lvl3pPr>
            <a:lvl4pPr marL="857216" indent="0">
              <a:buFontTx/>
              <a:buNone/>
              <a:defRPr/>
            </a:lvl4pPr>
            <a:lvl5pPr marL="1142954" indent="0">
              <a:buFontTx/>
              <a:buNone/>
              <a:defRPr/>
            </a:lvl5pPr>
          </a:lstStyle>
          <a:p>
            <a:pPr lvl="0"/>
            <a:r>
              <a:rPr lang="en-US"/>
              <a:t>Click to edit Master text styles</a:t>
            </a:r>
          </a:p>
        </p:txBody>
      </p:sp>
      <p:sp>
        <p:nvSpPr>
          <p:cNvPr id="3" name="Text Placeholder 2"/>
          <p:cNvSpPr>
            <a:spLocks noGrp="1"/>
          </p:cNvSpPr>
          <p:nvPr>
            <p:ph type="body" idx="1"/>
          </p:nvPr>
        </p:nvSpPr>
        <p:spPr>
          <a:xfrm>
            <a:off x="1113236" y="3619500"/>
            <a:ext cx="7514033" cy="1206500"/>
          </a:xfrm>
        </p:spPr>
        <p:txBody>
          <a:bodyPr>
            <a:normAutofit/>
          </a:bodyPr>
          <a:lstStyle>
            <a:lvl1pPr marL="0" indent="0" algn="ctr">
              <a:buNone/>
              <a:defRPr sz="2000">
                <a:solidFill>
                  <a:schemeClr val="tx1"/>
                </a:solidFill>
              </a:defRPr>
            </a:lvl1pPr>
            <a:lvl2pPr marL="285739" indent="0">
              <a:buNone/>
              <a:defRPr sz="1125">
                <a:solidFill>
                  <a:schemeClr val="tx1">
                    <a:tint val="75000"/>
                  </a:schemeClr>
                </a:solidFill>
              </a:defRPr>
            </a:lvl2pPr>
            <a:lvl3pPr marL="571477" indent="0">
              <a:buNone/>
              <a:defRPr sz="1000">
                <a:solidFill>
                  <a:schemeClr val="tx1">
                    <a:tint val="75000"/>
                  </a:schemeClr>
                </a:solidFill>
              </a:defRPr>
            </a:lvl3pPr>
            <a:lvl4pPr marL="857216" indent="0">
              <a:buNone/>
              <a:defRPr sz="875">
                <a:solidFill>
                  <a:schemeClr val="tx1">
                    <a:tint val="75000"/>
                  </a:schemeClr>
                </a:solidFill>
              </a:defRPr>
            </a:lvl4pPr>
            <a:lvl5pPr marL="1142954" indent="0">
              <a:buNone/>
              <a:defRPr sz="875">
                <a:solidFill>
                  <a:schemeClr val="tx1">
                    <a:tint val="75000"/>
                  </a:schemeClr>
                </a:solidFill>
              </a:defRPr>
            </a:lvl5pPr>
            <a:lvl6pPr marL="1428693" indent="0">
              <a:buNone/>
              <a:defRPr sz="875">
                <a:solidFill>
                  <a:schemeClr val="tx1">
                    <a:tint val="75000"/>
                  </a:schemeClr>
                </a:solidFill>
              </a:defRPr>
            </a:lvl6pPr>
            <a:lvl7pPr marL="1714431" indent="0">
              <a:buNone/>
              <a:defRPr sz="875">
                <a:solidFill>
                  <a:schemeClr val="tx1">
                    <a:tint val="75000"/>
                  </a:schemeClr>
                </a:solidFill>
              </a:defRPr>
            </a:lvl7pPr>
            <a:lvl8pPr marL="2000170" indent="0">
              <a:buNone/>
              <a:defRPr sz="875">
                <a:solidFill>
                  <a:schemeClr val="tx1">
                    <a:tint val="75000"/>
                  </a:schemeClr>
                </a:solidFill>
              </a:defRPr>
            </a:lvl8pPr>
            <a:lvl9pPr marL="2285909" indent="0">
              <a:buNone/>
              <a:defRPr sz="875">
                <a:solidFill>
                  <a:schemeClr val="tx1">
                    <a:tint val="75000"/>
                  </a:schemeClr>
                </a:solidFill>
              </a:defRPr>
            </a:lvl9pPr>
          </a:lstStyle>
          <a:p>
            <a:pPr lvl="0"/>
            <a:r>
              <a:rPr lang="en-US"/>
              <a:t>Click to edit Master text styles</a:t>
            </a:r>
          </a:p>
        </p:txBody>
      </p:sp>
      <p:sp>
        <p:nvSpPr>
          <p:cNvPr id="9" name="Slide Number Placeholder 5"/>
          <p:cNvSpPr>
            <a:spLocks noGrp="1"/>
          </p:cNvSpPr>
          <p:nvPr>
            <p:ph type="sldNum" sz="quarter" idx="16"/>
          </p:nvPr>
        </p:nvSpPr>
        <p:spPr/>
        <p:txBody>
          <a:bodyPr/>
          <a:lstStyle>
            <a:lvl1pPr>
              <a:defRPr/>
            </a:lvl1pPr>
          </a:lstStyle>
          <a:p>
            <a:pPr>
              <a:defRPr/>
            </a:pPr>
            <a:fld id="{71B34EB3-7FD9-8841-BE48-14C8FFEC0C32}" type="slidenum">
              <a:rPr lang="en-GB"/>
              <a:pPr>
                <a:defRPr/>
              </a:pPr>
              <a:t>‹#›</a:t>
            </a:fld>
            <a:endParaRPr lang="en-GB"/>
          </a:p>
        </p:txBody>
      </p:sp>
    </p:spTree>
    <p:extLst>
      <p:ext uri="{BB962C8B-B14F-4D97-AF65-F5344CB8AC3E}">
        <p14:creationId xmlns:p14="http://schemas.microsoft.com/office/powerpoint/2010/main" val="2223204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3235" y="2757151"/>
            <a:ext cx="7514032" cy="1224000"/>
          </a:xfrm>
        </p:spPr>
        <p:txBody>
          <a:bodyPr anchor="b">
            <a:normAutofit/>
          </a:bodyPr>
          <a:lstStyle>
            <a:lvl1pPr algn="r">
              <a:defRPr sz="3600" b="0" cap="none"/>
            </a:lvl1pPr>
          </a:lstStyle>
          <a:p>
            <a:r>
              <a:rPr lang="en-US"/>
              <a:t>Click to edit Master title style</a:t>
            </a:r>
            <a:endParaRPr lang="en-US" dirty="0"/>
          </a:p>
        </p:txBody>
      </p:sp>
      <p:sp>
        <p:nvSpPr>
          <p:cNvPr id="3" name="Text Placeholder 2"/>
          <p:cNvSpPr>
            <a:spLocks noGrp="1"/>
          </p:cNvSpPr>
          <p:nvPr>
            <p:ph type="body" idx="1"/>
          </p:nvPr>
        </p:nvSpPr>
        <p:spPr>
          <a:xfrm>
            <a:off x="1113236" y="3981151"/>
            <a:ext cx="7514033" cy="717000"/>
          </a:xfrm>
        </p:spPr>
        <p:txBody>
          <a:bodyPr anchor="t">
            <a:normAutofit/>
          </a:bodyPr>
          <a:lstStyle>
            <a:lvl1pPr marL="0" indent="0" algn="r">
              <a:buNone/>
              <a:defRPr sz="2000">
                <a:solidFill>
                  <a:schemeClr val="tx1"/>
                </a:solidFill>
              </a:defRPr>
            </a:lvl1pPr>
            <a:lvl2pPr marL="285739" indent="0">
              <a:buNone/>
              <a:defRPr sz="1125">
                <a:solidFill>
                  <a:schemeClr val="tx1">
                    <a:tint val="75000"/>
                  </a:schemeClr>
                </a:solidFill>
              </a:defRPr>
            </a:lvl2pPr>
            <a:lvl3pPr marL="571477" indent="0">
              <a:buNone/>
              <a:defRPr sz="1000">
                <a:solidFill>
                  <a:schemeClr val="tx1">
                    <a:tint val="75000"/>
                  </a:schemeClr>
                </a:solidFill>
              </a:defRPr>
            </a:lvl3pPr>
            <a:lvl4pPr marL="857216" indent="0">
              <a:buNone/>
              <a:defRPr sz="875">
                <a:solidFill>
                  <a:schemeClr val="tx1">
                    <a:tint val="75000"/>
                  </a:schemeClr>
                </a:solidFill>
              </a:defRPr>
            </a:lvl4pPr>
            <a:lvl5pPr marL="1142954" indent="0">
              <a:buNone/>
              <a:defRPr sz="875">
                <a:solidFill>
                  <a:schemeClr val="tx1">
                    <a:tint val="75000"/>
                  </a:schemeClr>
                </a:solidFill>
              </a:defRPr>
            </a:lvl5pPr>
            <a:lvl6pPr marL="1428693" indent="0">
              <a:buNone/>
              <a:defRPr sz="875">
                <a:solidFill>
                  <a:schemeClr val="tx1">
                    <a:tint val="75000"/>
                  </a:schemeClr>
                </a:solidFill>
              </a:defRPr>
            </a:lvl6pPr>
            <a:lvl7pPr marL="1714431" indent="0">
              <a:buNone/>
              <a:defRPr sz="875">
                <a:solidFill>
                  <a:schemeClr val="tx1">
                    <a:tint val="75000"/>
                  </a:schemeClr>
                </a:solidFill>
              </a:defRPr>
            </a:lvl7pPr>
            <a:lvl8pPr marL="2000170" indent="0">
              <a:buNone/>
              <a:defRPr sz="875">
                <a:solidFill>
                  <a:schemeClr val="tx1">
                    <a:tint val="75000"/>
                  </a:schemeClr>
                </a:solidFill>
              </a:defRPr>
            </a:lvl8pPr>
            <a:lvl9pPr marL="2285909" indent="0">
              <a:buNone/>
              <a:defRPr sz="875">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lvl1pPr>
              <a:defRPr/>
            </a:lvl1pPr>
          </a:lstStyle>
          <a:p>
            <a:pPr>
              <a:defRPr/>
            </a:pPr>
            <a:fld id="{30E96444-66D7-EB47-93E8-E402D9B9F4FD}" type="slidenum">
              <a:rPr lang="en-GB"/>
              <a:pPr>
                <a:defRPr/>
              </a:pPr>
              <a:t>‹#›</a:t>
            </a:fld>
            <a:endParaRPr lang="en-GB"/>
          </a:p>
        </p:txBody>
      </p:sp>
    </p:spTree>
    <p:extLst>
      <p:ext uri="{BB962C8B-B14F-4D97-AF65-F5344CB8AC3E}">
        <p14:creationId xmlns:p14="http://schemas.microsoft.com/office/powerpoint/2010/main" val="14167210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5" name="TextBox 4"/>
          <p:cNvSpPr txBox="1"/>
          <p:nvPr/>
        </p:nvSpPr>
        <p:spPr>
          <a:xfrm>
            <a:off x="1198563" y="719138"/>
            <a:ext cx="457200" cy="487362"/>
          </a:xfrm>
          <a:prstGeom prst="rect">
            <a:avLst/>
          </a:prstGeom>
        </p:spPr>
        <p:txBody>
          <a:bodyPr lIns="57150" tIns="28575" rIns="57150" bIns="28575" anchor="ct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ctr" eaLnBrk="1" hangingPunct="1">
              <a:buClr>
                <a:schemeClr val="hlink"/>
              </a:buClr>
              <a:buSzPct val="55000"/>
              <a:buFont typeface="Wingdings" pitchFamily="2" charset="2"/>
              <a:buNone/>
              <a:defRPr/>
            </a:pPr>
            <a:r>
              <a:rPr lang="en-US" sz="5000" dirty="0">
                <a:effectLst/>
                <a:latin typeface="Tahoma" pitchFamily="34" charset="0"/>
              </a:rPr>
              <a:t>“</a:t>
            </a:r>
          </a:p>
        </p:txBody>
      </p:sp>
      <p:sp>
        <p:nvSpPr>
          <p:cNvPr id="6" name="TextBox 5"/>
          <p:cNvSpPr txBox="1"/>
          <p:nvPr/>
        </p:nvSpPr>
        <p:spPr>
          <a:xfrm>
            <a:off x="8170863" y="2349500"/>
            <a:ext cx="457200" cy="487363"/>
          </a:xfrm>
          <a:prstGeom prst="rect">
            <a:avLst/>
          </a:prstGeom>
        </p:spPr>
        <p:txBody>
          <a:bodyPr lIns="57150" tIns="28575" rIns="57150" bIns="28575" anchor="ct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lgn="r" eaLnBrk="1" hangingPunct="1">
              <a:buClr>
                <a:schemeClr val="hlink"/>
              </a:buClr>
              <a:buSzPct val="55000"/>
              <a:buFont typeface="Wingdings" pitchFamily="2" charset="2"/>
              <a:buNone/>
              <a:defRPr/>
            </a:pPr>
            <a:r>
              <a:rPr lang="en-US" sz="5000" dirty="0">
                <a:effectLst/>
                <a:latin typeface="Tahoma" pitchFamily="34" charset="0"/>
              </a:rPr>
              <a:t>”</a:t>
            </a:r>
          </a:p>
        </p:txBody>
      </p:sp>
      <p:sp>
        <p:nvSpPr>
          <p:cNvPr id="2" name="Title 1"/>
          <p:cNvSpPr>
            <a:spLocks noGrp="1"/>
          </p:cNvSpPr>
          <p:nvPr>
            <p:ph type="title"/>
          </p:nvPr>
        </p:nvSpPr>
        <p:spPr>
          <a:xfrm>
            <a:off x="1656161" y="571501"/>
            <a:ext cx="6742509" cy="2285999"/>
          </a:xfrm>
        </p:spPr>
        <p:txBody>
          <a:bodyPr>
            <a:normAutofit/>
          </a:bodyPr>
          <a:lstStyle>
            <a:lvl1pPr algn="ctr">
              <a:defRPr sz="36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13237" y="3238500"/>
            <a:ext cx="7514033" cy="740833"/>
          </a:xfrm>
        </p:spPr>
        <p:txBody>
          <a:bodyPr rtlCol="0" anchor="b">
            <a:normAutofit/>
          </a:bodyPr>
          <a:lstStyle>
            <a:lvl1pPr algn="r">
              <a:buNone/>
              <a:defRPr lang="en-US" sz="2400" b="0" cap="none" dirty="0">
                <a:ln w="3175" cmpd="sng">
                  <a:noFill/>
                </a:ln>
                <a:solidFill>
                  <a:schemeClr val="tx1"/>
                </a:solidFill>
                <a:effectLst/>
              </a:defRPr>
            </a:lvl1pPr>
          </a:lstStyle>
          <a:p>
            <a:pPr lvl="0"/>
            <a:r>
              <a:rPr lang="en-US"/>
              <a:t>Click to edit Master text styles</a:t>
            </a:r>
          </a:p>
        </p:txBody>
      </p:sp>
      <p:sp>
        <p:nvSpPr>
          <p:cNvPr id="3" name="Text Placeholder 2"/>
          <p:cNvSpPr>
            <a:spLocks noGrp="1"/>
          </p:cNvSpPr>
          <p:nvPr>
            <p:ph type="body" idx="1"/>
          </p:nvPr>
        </p:nvSpPr>
        <p:spPr>
          <a:xfrm>
            <a:off x="1113236" y="3979333"/>
            <a:ext cx="7514033" cy="846667"/>
          </a:xfrm>
        </p:spPr>
        <p:txBody>
          <a:bodyPr anchor="t">
            <a:normAutofit/>
          </a:bodyPr>
          <a:lstStyle>
            <a:lvl1pPr marL="0" indent="0" algn="r">
              <a:buNone/>
              <a:defRPr sz="1800">
                <a:solidFill>
                  <a:schemeClr val="tx1"/>
                </a:solidFill>
              </a:defRPr>
            </a:lvl1pPr>
            <a:lvl2pPr marL="285739" indent="0">
              <a:buNone/>
              <a:defRPr sz="1125">
                <a:solidFill>
                  <a:schemeClr val="tx1">
                    <a:tint val="75000"/>
                  </a:schemeClr>
                </a:solidFill>
              </a:defRPr>
            </a:lvl2pPr>
            <a:lvl3pPr marL="571477" indent="0">
              <a:buNone/>
              <a:defRPr sz="1000">
                <a:solidFill>
                  <a:schemeClr val="tx1">
                    <a:tint val="75000"/>
                  </a:schemeClr>
                </a:solidFill>
              </a:defRPr>
            </a:lvl3pPr>
            <a:lvl4pPr marL="857216" indent="0">
              <a:buNone/>
              <a:defRPr sz="875">
                <a:solidFill>
                  <a:schemeClr val="tx1">
                    <a:tint val="75000"/>
                  </a:schemeClr>
                </a:solidFill>
              </a:defRPr>
            </a:lvl4pPr>
            <a:lvl5pPr marL="1142954" indent="0">
              <a:buNone/>
              <a:defRPr sz="875">
                <a:solidFill>
                  <a:schemeClr val="tx1">
                    <a:tint val="75000"/>
                  </a:schemeClr>
                </a:solidFill>
              </a:defRPr>
            </a:lvl5pPr>
            <a:lvl6pPr marL="1428693" indent="0">
              <a:buNone/>
              <a:defRPr sz="875">
                <a:solidFill>
                  <a:schemeClr val="tx1">
                    <a:tint val="75000"/>
                  </a:schemeClr>
                </a:solidFill>
              </a:defRPr>
            </a:lvl6pPr>
            <a:lvl7pPr marL="1714431" indent="0">
              <a:buNone/>
              <a:defRPr sz="875">
                <a:solidFill>
                  <a:schemeClr val="tx1">
                    <a:tint val="75000"/>
                  </a:schemeClr>
                </a:solidFill>
              </a:defRPr>
            </a:lvl7pPr>
            <a:lvl8pPr marL="2000170" indent="0">
              <a:buNone/>
              <a:defRPr sz="875">
                <a:solidFill>
                  <a:schemeClr val="tx1">
                    <a:tint val="75000"/>
                  </a:schemeClr>
                </a:solidFill>
              </a:defRPr>
            </a:lvl8pPr>
            <a:lvl9pPr marL="2285909" indent="0">
              <a:buNone/>
              <a:defRPr sz="875">
                <a:solidFill>
                  <a:schemeClr val="tx1">
                    <a:tint val="75000"/>
                  </a:schemeClr>
                </a:solidFill>
              </a:defRPr>
            </a:lvl9pPr>
          </a:lstStyle>
          <a:p>
            <a:pPr lvl="0"/>
            <a:r>
              <a:rPr lang="en-US"/>
              <a:t>Click to edit Master text styles</a:t>
            </a:r>
          </a:p>
        </p:txBody>
      </p:sp>
      <p:sp>
        <p:nvSpPr>
          <p:cNvPr id="9" name="Slide Number Placeholder 5"/>
          <p:cNvSpPr>
            <a:spLocks noGrp="1"/>
          </p:cNvSpPr>
          <p:nvPr>
            <p:ph type="sldNum" sz="quarter" idx="16"/>
          </p:nvPr>
        </p:nvSpPr>
        <p:spPr/>
        <p:txBody>
          <a:bodyPr/>
          <a:lstStyle>
            <a:lvl1pPr>
              <a:defRPr/>
            </a:lvl1pPr>
          </a:lstStyle>
          <a:p>
            <a:pPr>
              <a:defRPr/>
            </a:pPr>
            <a:fld id="{F19308E8-1411-0546-8415-9BC6C4622C59}" type="slidenum">
              <a:rPr lang="en-GB"/>
              <a:pPr>
                <a:defRPr/>
              </a:pPr>
              <a:t>‹#›</a:t>
            </a:fld>
            <a:endParaRPr lang="en-GB"/>
          </a:p>
        </p:txBody>
      </p:sp>
    </p:spTree>
    <p:extLst>
      <p:ext uri="{BB962C8B-B14F-4D97-AF65-F5344CB8AC3E}">
        <p14:creationId xmlns:p14="http://schemas.microsoft.com/office/powerpoint/2010/main" val="20656401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235" y="571503"/>
            <a:ext cx="7514034" cy="2272771"/>
          </a:xfrm>
        </p:spPr>
        <p:txBody>
          <a:bodyPr rtlCol="0">
            <a:normAutofit/>
          </a:bodyPr>
          <a:lstStyle>
            <a:lvl1pPr>
              <a:defRPr lang="en-US" sz="4400" b="0" dirty="0"/>
            </a:lvl1pPr>
          </a:lstStyle>
          <a:p>
            <a:pPr lvl="0"/>
            <a:r>
              <a:rPr lang="en-US"/>
              <a:t>Click to edit Master title style</a:t>
            </a:r>
            <a:endParaRPr lang="en-US" dirty="0"/>
          </a:p>
        </p:txBody>
      </p:sp>
      <p:sp>
        <p:nvSpPr>
          <p:cNvPr id="10" name="Text Placeholder 9"/>
          <p:cNvSpPr>
            <a:spLocks noGrp="1"/>
          </p:cNvSpPr>
          <p:nvPr>
            <p:ph type="body" sz="quarter" idx="13"/>
          </p:nvPr>
        </p:nvSpPr>
        <p:spPr>
          <a:xfrm>
            <a:off x="1113236" y="2921000"/>
            <a:ext cx="7514035" cy="698500"/>
          </a:xfrm>
        </p:spPr>
        <p:txBody>
          <a:bodyPr rtlCol="0" anchor="b">
            <a:normAutofit/>
          </a:bodyPr>
          <a:lstStyle>
            <a:lvl1pPr>
              <a:buNone/>
              <a:defRPr lang="en-US" sz="2400" b="0" cap="none" dirty="0">
                <a:ln w="3175" cmpd="sng">
                  <a:noFill/>
                </a:ln>
                <a:solidFill>
                  <a:schemeClr val="tx1"/>
                </a:solidFill>
                <a:effectLst/>
              </a:defRPr>
            </a:lvl1pPr>
          </a:lstStyle>
          <a:p>
            <a:pPr lvl="0"/>
            <a:r>
              <a:rPr lang="en-US"/>
              <a:t>Click to edit Master text styles</a:t>
            </a:r>
          </a:p>
        </p:txBody>
      </p:sp>
      <p:sp>
        <p:nvSpPr>
          <p:cNvPr id="3" name="Text Placeholder 2"/>
          <p:cNvSpPr>
            <a:spLocks noGrp="1"/>
          </p:cNvSpPr>
          <p:nvPr>
            <p:ph type="body" idx="1"/>
          </p:nvPr>
        </p:nvSpPr>
        <p:spPr>
          <a:xfrm>
            <a:off x="1113236" y="3619500"/>
            <a:ext cx="7514035" cy="1206500"/>
          </a:xfrm>
        </p:spPr>
        <p:txBody>
          <a:bodyPr anchor="t">
            <a:normAutofit/>
          </a:bodyPr>
          <a:lstStyle>
            <a:lvl1pPr marL="0" indent="0" algn="l">
              <a:buNone/>
              <a:defRPr sz="1600">
                <a:solidFill>
                  <a:schemeClr val="tx1"/>
                </a:solidFill>
              </a:defRPr>
            </a:lvl1pPr>
            <a:lvl2pPr marL="285739" indent="0">
              <a:buNone/>
              <a:defRPr sz="1125">
                <a:solidFill>
                  <a:schemeClr val="tx1">
                    <a:tint val="75000"/>
                  </a:schemeClr>
                </a:solidFill>
              </a:defRPr>
            </a:lvl2pPr>
            <a:lvl3pPr marL="571477" indent="0">
              <a:buNone/>
              <a:defRPr sz="1000">
                <a:solidFill>
                  <a:schemeClr val="tx1">
                    <a:tint val="75000"/>
                  </a:schemeClr>
                </a:solidFill>
              </a:defRPr>
            </a:lvl3pPr>
            <a:lvl4pPr marL="857216" indent="0">
              <a:buNone/>
              <a:defRPr sz="875">
                <a:solidFill>
                  <a:schemeClr val="tx1">
                    <a:tint val="75000"/>
                  </a:schemeClr>
                </a:solidFill>
              </a:defRPr>
            </a:lvl4pPr>
            <a:lvl5pPr marL="1142954" indent="0">
              <a:buNone/>
              <a:defRPr sz="875">
                <a:solidFill>
                  <a:schemeClr val="tx1">
                    <a:tint val="75000"/>
                  </a:schemeClr>
                </a:solidFill>
              </a:defRPr>
            </a:lvl5pPr>
            <a:lvl6pPr marL="1428693" indent="0">
              <a:buNone/>
              <a:defRPr sz="875">
                <a:solidFill>
                  <a:schemeClr val="tx1">
                    <a:tint val="75000"/>
                  </a:schemeClr>
                </a:solidFill>
              </a:defRPr>
            </a:lvl6pPr>
            <a:lvl7pPr marL="1714431" indent="0">
              <a:buNone/>
              <a:defRPr sz="875">
                <a:solidFill>
                  <a:schemeClr val="tx1">
                    <a:tint val="75000"/>
                  </a:schemeClr>
                </a:solidFill>
              </a:defRPr>
            </a:lvl7pPr>
            <a:lvl8pPr marL="2000170" indent="0">
              <a:buNone/>
              <a:defRPr sz="875">
                <a:solidFill>
                  <a:schemeClr val="tx1">
                    <a:tint val="75000"/>
                  </a:schemeClr>
                </a:solidFill>
              </a:defRPr>
            </a:lvl8pPr>
            <a:lvl9pPr marL="2285909" indent="0">
              <a:buNone/>
              <a:defRPr sz="875">
                <a:solidFill>
                  <a:schemeClr val="tx1">
                    <a:tint val="75000"/>
                  </a:schemeClr>
                </a:solidFill>
              </a:defRPr>
            </a:lvl9pPr>
          </a:lstStyle>
          <a:p>
            <a:pPr lvl="0"/>
            <a:r>
              <a:rPr lang="en-US"/>
              <a:t>Click to edit Master text styles</a:t>
            </a:r>
          </a:p>
        </p:txBody>
      </p:sp>
      <p:sp>
        <p:nvSpPr>
          <p:cNvPr id="7" name="Slide Number Placeholder 5"/>
          <p:cNvSpPr>
            <a:spLocks noGrp="1"/>
          </p:cNvSpPr>
          <p:nvPr>
            <p:ph type="sldNum" sz="quarter" idx="16"/>
          </p:nvPr>
        </p:nvSpPr>
        <p:spPr/>
        <p:txBody>
          <a:bodyPr/>
          <a:lstStyle>
            <a:lvl1pPr>
              <a:defRPr/>
            </a:lvl1pPr>
          </a:lstStyle>
          <a:p>
            <a:pPr>
              <a:defRPr/>
            </a:pPr>
            <a:fld id="{596563D2-CB68-0946-BFC6-5EF30019EA82}" type="slidenum">
              <a:rPr lang="en-GB"/>
              <a:pPr>
                <a:defRPr/>
              </a:pPr>
              <a:t>‹#›</a:t>
            </a:fld>
            <a:endParaRPr lang="en-GB"/>
          </a:p>
        </p:txBody>
      </p:sp>
    </p:spTree>
    <p:extLst>
      <p:ext uri="{BB962C8B-B14F-4D97-AF65-F5344CB8AC3E}">
        <p14:creationId xmlns:p14="http://schemas.microsoft.com/office/powerpoint/2010/main" val="16798796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F7DBF954-5EAD-1045-BDB4-62DBA4773DCF}" type="slidenum">
              <a:rPr lang="en-GB"/>
              <a:pPr>
                <a:defRPr/>
              </a:pPr>
              <a:t>‹#›</a:t>
            </a:fld>
            <a:endParaRPr lang="en-GB"/>
          </a:p>
        </p:txBody>
      </p:sp>
    </p:spTree>
    <p:extLst>
      <p:ext uri="{BB962C8B-B14F-4D97-AF65-F5344CB8AC3E}">
        <p14:creationId xmlns:p14="http://schemas.microsoft.com/office/powerpoint/2010/main" val="7692998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99494" y="571500"/>
            <a:ext cx="1327777" cy="42545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13236" y="571500"/>
            <a:ext cx="6014807" cy="42545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67470014-2EDA-CD4E-A7AB-D13C9E1444C4}" type="slidenum">
              <a:rPr lang="en-GB"/>
              <a:pPr>
                <a:defRPr/>
              </a:pPr>
              <a:t>‹#›</a:t>
            </a:fld>
            <a:endParaRPr lang="en-GB"/>
          </a:p>
        </p:txBody>
      </p:sp>
    </p:spTree>
    <p:extLst>
      <p:ext uri="{BB962C8B-B14F-4D97-AF65-F5344CB8AC3E}">
        <p14:creationId xmlns:p14="http://schemas.microsoft.com/office/powerpoint/2010/main" val="1770939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29211" y="2222499"/>
            <a:ext cx="6698060" cy="1758652"/>
          </a:xfrm>
        </p:spPr>
        <p:txBody>
          <a:bodyPr anchor="b"/>
          <a:lstStyle>
            <a:lvl1pPr algn="r">
              <a:defRPr sz="2500" b="0" cap="none"/>
            </a:lvl1pPr>
          </a:lstStyle>
          <a:p>
            <a:r>
              <a:rPr lang="en-US"/>
              <a:t>Click to edit Master title style</a:t>
            </a:r>
            <a:endParaRPr lang="en-US" dirty="0"/>
          </a:p>
        </p:txBody>
      </p:sp>
      <p:sp>
        <p:nvSpPr>
          <p:cNvPr id="3" name="Text Placeholder 2"/>
          <p:cNvSpPr>
            <a:spLocks noGrp="1"/>
          </p:cNvSpPr>
          <p:nvPr>
            <p:ph type="body" idx="1"/>
          </p:nvPr>
        </p:nvSpPr>
        <p:spPr>
          <a:xfrm>
            <a:off x="1929210" y="3981151"/>
            <a:ext cx="6698061" cy="717000"/>
          </a:xfrm>
        </p:spPr>
        <p:txBody>
          <a:bodyPr anchor="t">
            <a:normAutofit/>
          </a:bodyPr>
          <a:lstStyle>
            <a:lvl1pPr marL="0" indent="0" algn="r">
              <a:buNone/>
              <a:defRPr sz="1250">
                <a:solidFill>
                  <a:schemeClr val="tx1"/>
                </a:solidFill>
              </a:defRPr>
            </a:lvl1pPr>
            <a:lvl2pPr marL="285739" indent="0">
              <a:buNone/>
              <a:defRPr sz="1125">
                <a:solidFill>
                  <a:schemeClr val="tx1">
                    <a:tint val="75000"/>
                  </a:schemeClr>
                </a:solidFill>
              </a:defRPr>
            </a:lvl2pPr>
            <a:lvl3pPr marL="571477" indent="0">
              <a:buNone/>
              <a:defRPr sz="1000">
                <a:solidFill>
                  <a:schemeClr val="tx1">
                    <a:tint val="75000"/>
                  </a:schemeClr>
                </a:solidFill>
              </a:defRPr>
            </a:lvl3pPr>
            <a:lvl4pPr marL="857216" indent="0">
              <a:buNone/>
              <a:defRPr sz="875">
                <a:solidFill>
                  <a:schemeClr val="tx1">
                    <a:tint val="75000"/>
                  </a:schemeClr>
                </a:solidFill>
              </a:defRPr>
            </a:lvl4pPr>
            <a:lvl5pPr marL="1142954" indent="0">
              <a:buNone/>
              <a:defRPr sz="875">
                <a:solidFill>
                  <a:schemeClr val="tx1">
                    <a:tint val="75000"/>
                  </a:schemeClr>
                </a:solidFill>
              </a:defRPr>
            </a:lvl5pPr>
            <a:lvl6pPr marL="1428693" indent="0">
              <a:buNone/>
              <a:defRPr sz="875">
                <a:solidFill>
                  <a:schemeClr val="tx1">
                    <a:tint val="75000"/>
                  </a:schemeClr>
                </a:solidFill>
              </a:defRPr>
            </a:lvl6pPr>
            <a:lvl7pPr marL="1714431" indent="0">
              <a:buNone/>
              <a:defRPr sz="875">
                <a:solidFill>
                  <a:schemeClr val="tx1">
                    <a:tint val="75000"/>
                  </a:schemeClr>
                </a:solidFill>
              </a:defRPr>
            </a:lvl7pPr>
            <a:lvl8pPr marL="2000170" indent="0">
              <a:buNone/>
              <a:defRPr sz="875">
                <a:solidFill>
                  <a:schemeClr val="tx1">
                    <a:tint val="75000"/>
                  </a:schemeClr>
                </a:solidFill>
              </a:defRPr>
            </a:lvl8pPr>
            <a:lvl9pPr marL="2285909" indent="0">
              <a:buNone/>
              <a:defRPr sz="875">
                <a:solidFill>
                  <a:schemeClr val="tx1">
                    <a:tint val="75000"/>
                  </a:schemeClr>
                </a:solidFill>
              </a:defRPr>
            </a:lvl9pPr>
          </a:lstStyle>
          <a:p>
            <a:pPr lvl="0"/>
            <a:r>
              <a:rPr lang="en-US"/>
              <a:t>Click to edit Master text styles</a:t>
            </a:r>
          </a:p>
        </p:txBody>
      </p:sp>
      <p:sp>
        <p:nvSpPr>
          <p:cNvPr id="6" name="Slide Number Placeholder 5"/>
          <p:cNvSpPr>
            <a:spLocks noGrp="1"/>
          </p:cNvSpPr>
          <p:nvPr>
            <p:ph type="sldNum" sz="quarter" idx="12"/>
          </p:nvPr>
        </p:nvSpPr>
        <p:spPr/>
        <p:txBody>
          <a:bodyPr/>
          <a:lstStyle>
            <a:lvl1pPr>
              <a:defRPr/>
            </a:lvl1pPr>
          </a:lstStyle>
          <a:p>
            <a:pPr>
              <a:defRPr/>
            </a:pPr>
            <a:fld id="{B910DD2F-4B2A-1149-8114-29949C022244}" type="slidenum">
              <a:rPr lang="en-GB"/>
              <a:pPr>
                <a:defRPr/>
              </a:pPr>
              <a:t>‹#›</a:t>
            </a:fld>
            <a:endParaRPr lang="en-GB"/>
          </a:p>
        </p:txBody>
      </p:sp>
    </p:spTree>
    <p:extLst>
      <p:ext uri="{BB962C8B-B14F-4D97-AF65-F5344CB8AC3E}">
        <p14:creationId xmlns:p14="http://schemas.microsoft.com/office/powerpoint/2010/main" val="9325824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113235" y="140806"/>
            <a:ext cx="7514035" cy="943033"/>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13237" y="1254224"/>
            <a:ext cx="3671291" cy="3899926"/>
          </a:xfrm>
        </p:spPr>
        <p:txBody>
          <a:bodyPr>
            <a:normAutofit/>
          </a:bodyPr>
          <a:lstStyle>
            <a:lvl1pPr>
              <a:defRPr sz="2000"/>
            </a:lvl1pPr>
            <a:lvl2pPr>
              <a:defRPr sz="1800"/>
            </a:lvl2pPr>
            <a:lvl3pPr>
              <a:defRPr sz="1600"/>
            </a:lvl3pPr>
            <a:lvl4pPr>
              <a:defRPr sz="1200"/>
            </a:lvl4pPr>
            <a:lvl5pPr>
              <a:defRPr sz="1200"/>
            </a:lvl5pPr>
            <a:lvl6pPr>
              <a:defRPr sz="750"/>
            </a:lvl6pPr>
            <a:lvl7pPr>
              <a:defRPr sz="750"/>
            </a:lvl7pPr>
            <a:lvl8pPr>
              <a:defRPr sz="750"/>
            </a:lvl8pPr>
            <a:lvl9pPr>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55975" y="1254224"/>
            <a:ext cx="3671292" cy="3899926"/>
          </a:xfrm>
        </p:spPr>
        <p:txBody>
          <a:bodyPr>
            <a:normAutofit/>
          </a:bodyPr>
          <a:lstStyle>
            <a:lvl1pPr>
              <a:defRPr sz="2000"/>
            </a:lvl1pPr>
            <a:lvl2pPr>
              <a:defRPr sz="1800"/>
            </a:lvl2pPr>
            <a:lvl3pPr>
              <a:defRPr sz="1600"/>
            </a:lvl3pPr>
            <a:lvl4pPr>
              <a:defRPr sz="1200"/>
            </a:lvl4pPr>
            <a:lvl5pPr>
              <a:defRPr sz="1200"/>
            </a:lvl5pPr>
            <a:lvl6pPr>
              <a:defRPr sz="750"/>
            </a:lvl6pPr>
            <a:lvl7pPr>
              <a:defRPr sz="750"/>
            </a:lvl7pPr>
            <a:lvl8pPr>
              <a:defRPr sz="750"/>
            </a:lvl8pPr>
            <a:lvl9pPr>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a:xfrm>
            <a:off x="8213725" y="5253038"/>
            <a:ext cx="414338" cy="304800"/>
          </a:xfrm>
        </p:spPr>
        <p:txBody>
          <a:bodyPr/>
          <a:lstStyle>
            <a:lvl1pPr>
              <a:defRPr/>
            </a:lvl1pPr>
          </a:lstStyle>
          <a:p>
            <a:pPr>
              <a:defRPr/>
            </a:pPr>
            <a:fld id="{46F94934-F064-734F-A6D3-DC27BF845CDD}" type="slidenum">
              <a:rPr lang="en-GB"/>
              <a:pPr>
                <a:defRPr/>
              </a:pPr>
              <a:t>‹#›</a:t>
            </a:fld>
            <a:endParaRPr lang="en-GB"/>
          </a:p>
        </p:txBody>
      </p:sp>
    </p:spTree>
    <p:extLst>
      <p:ext uri="{BB962C8B-B14F-4D97-AF65-F5344CB8AC3E}">
        <p14:creationId xmlns:p14="http://schemas.microsoft.com/office/powerpoint/2010/main" val="854567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9133" y="724829"/>
            <a:ext cx="3455391" cy="480218"/>
          </a:xfrm>
        </p:spPr>
        <p:txBody>
          <a:bodyPr anchor="b">
            <a:noAutofit/>
          </a:bodyPr>
          <a:lstStyle>
            <a:lvl1pPr marL="0" indent="0">
              <a:buNone/>
              <a:defRPr sz="2000" b="0">
                <a:solidFill>
                  <a:schemeClr val="accent1">
                    <a:lumMod val="75000"/>
                  </a:schemeClr>
                </a:solidFill>
              </a:defRPr>
            </a:lvl1pPr>
            <a:lvl2pPr marL="285739" indent="0">
              <a:buNone/>
              <a:defRPr sz="1250" b="1"/>
            </a:lvl2pPr>
            <a:lvl3pPr marL="571477" indent="0">
              <a:buNone/>
              <a:defRPr sz="1125" b="1"/>
            </a:lvl3pPr>
            <a:lvl4pPr marL="857216" indent="0">
              <a:buNone/>
              <a:defRPr sz="1000" b="1"/>
            </a:lvl4pPr>
            <a:lvl5pPr marL="1142954" indent="0">
              <a:buNone/>
              <a:defRPr sz="1000" b="1"/>
            </a:lvl5pPr>
            <a:lvl6pPr marL="1428693" indent="0">
              <a:buNone/>
              <a:defRPr sz="1000" b="1"/>
            </a:lvl6pPr>
            <a:lvl7pPr marL="1714431" indent="0">
              <a:buNone/>
              <a:defRPr sz="1000" b="1"/>
            </a:lvl7pPr>
            <a:lvl8pPr marL="2000170" indent="0">
              <a:buNone/>
              <a:defRPr sz="1000" b="1"/>
            </a:lvl8pPr>
            <a:lvl9pPr marL="2285909" indent="0">
              <a:buNone/>
              <a:defRPr sz="1000" b="1"/>
            </a:lvl9pPr>
          </a:lstStyle>
          <a:p>
            <a:pPr lvl="0"/>
            <a:r>
              <a:rPr lang="en-US"/>
              <a:t>Click to edit Master text styles</a:t>
            </a:r>
          </a:p>
        </p:txBody>
      </p:sp>
      <p:sp>
        <p:nvSpPr>
          <p:cNvPr id="4" name="Content Placeholder 3"/>
          <p:cNvSpPr>
            <a:spLocks noGrp="1"/>
          </p:cNvSpPr>
          <p:nvPr>
            <p:ph sz="half" idx="2"/>
          </p:nvPr>
        </p:nvSpPr>
        <p:spPr>
          <a:xfrm>
            <a:off x="1113231" y="1288832"/>
            <a:ext cx="3671292" cy="3773822"/>
          </a:xfrm>
        </p:spPr>
        <p:txBody>
          <a:bodyPr>
            <a:normAutofit/>
          </a:bodyPr>
          <a:lstStyle>
            <a:lvl1pPr>
              <a:defRPr sz="2000"/>
            </a:lvl1pPr>
            <a:lvl2pPr>
              <a:defRPr sz="1600"/>
            </a:lvl2pPr>
            <a:lvl3pPr>
              <a:defRPr sz="1200"/>
            </a:lvl3pPr>
            <a:lvl4pPr>
              <a:defRPr sz="1100"/>
            </a:lvl4pPr>
            <a:lvl5pPr>
              <a:defRPr sz="1100"/>
            </a:lvl5pPr>
            <a:lvl6pPr>
              <a:defRPr sz="750"/>
            </a:lvl6pPr>
            <a:lvl7pPr>
              <a:defRPr sz="750"/>
            </a:lvl7pPr>
            <a:lvl8pPr>
              <a:defRPr sz="750"/>
            </a:lvl8pPr>
            <a:lvl9pPr>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60366" y="731885"/>
            <a:ext cx="3466903" cy="480218"/>
          </a:xfrm>
        </p:spPr>
        <p:txBody>
          <a:bodyPr anchor="b">
            <a:noAutofit/>
          </a:bodyPr>
          <a:lstStyle>
            <a:lvl1pPr marL="0" indent="0">
              <a:buNone/>
              <a:defRPr sz="2000" b="0">
                <a:solidFill>
                  <a:schemeClr val="accent1">
                    <a:lumMod val="75000"/>
                  </a:schemeClr>
                </a:solidFill>
              </a:defRPr>
            </a:lvl1pPr>
            <a:lvl2pPr marL="285739" indent="0">
              <a:buNone/>
              <a:defRPr sz="1250" b="1"/>
            </a:lvl2pPr>
            <a:lvl3pPr marL="571477" indent="0">
              <a:buNone/>
              <a:defRPr sz="1125" b="1"/>
            </a:lvl3pPr>
            <a:lvl4pPr marL="857216" indent="0">
              <a:buNone/>
              <a:defRPr sz="1000" b="1"/>
            </a:lvl4pPr>
            <a:lvl5pPr marL="1142954" indent="0">
              <a:buNone/>
              <a:defRPr sz="1000" b="1"/>
            </a:lvl5pPr>
            <a:lvl6pPr marL="1428693" indent="0">
              <a:buNone/>
              <a:defRPr sz="1000" b="1"/>
            </a:lvl6pPr>
            <a:lvl7pPr marL="1714431" indent="0">
              <a:buNone/>
              <a:defRPr sz="1000" b="1"/>
            </a:lvl7pPr>
            <a:lvl8pPr marL="2000170" indent="0">
              <a:buNone/>
              <a:defRPr sz="1000" b="1"/>
            </a:lvl8pPr>
            <a:lvl9pPr marL="2285909" indent="0">
              <a:buNone/>
              <a:defRPr sz="1000" b="1"/>
            </a:lvl9pPr>
          </a:lstStyle>
          <a:p>
            <a:pPr lvl="0"/>
            <a:r>
              <a:rPr lang="en-US"/>
              <a:t>Click to edit Master text styles</a:t>
            </a:r>
          </a:p>
        </p:txBody>
      </p:sp>
      <p:sp>
        <p:nvSpPr>
          <p:cNvPr id="6" name="Content Placeholder 5"/>
          <p:cNvSpPr>
            <a:spLocks noGrp="1"/>
          </p:cNvSpPr>
          <p:nvPr>
            <p:ph sz="quarter" idx="4"/>
          </p:nvPr>
        </p:nvSpPr>
        <p:spPr>
          <a:xfrm>
            <a:off x="4955973" y="1288832"/>
            <a:ext cx="3671292" cy="3773822"/>
          </a:xfrm>
        </p:spPr>
        <p:txBody>
          <a:bodyPr>
            <a:normAutofit/>
          </a:bodyPr>
          <a:lstStyle>
            <a:lvl1pPr>
              <a:defRPr sz="2000"/>
            </a:lvl1pPr>
            <a:lvl2pPr>
              <a:defRPr sz="1600"/>
            </a:lvl2pPr>
            <a:lvl3pPr>
              <a:defRPr sz="1200"/>
            </a:lvl3pPr>
            <a:lvl4pPr>
              <a:defRPr sz="1100"/>
            </a:lvl4pPr>
            <a:lvl5pPr>
              <a:defRPr sz="1100"/>
            </a:lvl5pPr>
            <a:lvl6pPr>
              <a:defRPr sz="750"/>
            </a:lvl6pPr>
            <a:lvl7pPr>
              <a:defRPr sz="750"/>
            </a:lvl7pPr>
            <a:lvl8pPr>
              <a:defRPr sz="750"/>
            </a:lvl8pPr>
            <a:lvl9pPr>
              <a:defRPr sz="7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BC9F2412-3539-B440-B8D0-04FCB9C93E41}" type="slidenum">
              <a:rPr lang="en-GB"/>
              <a:pPr>
                <a:defRPr/>
              </a:pPr>
              <a:t>‹#›</a:t>
            </a:fld>
            <a:endParaRPr lang="en-GB"/>
          </a:p>
        </p:txBody>
      </p:sp>
    </p:spTree>
    <p:extLst>
      <p:ext uri="{BB962C8B-B14F-4D97-AF65-F5344CB8AC3E}">
        <p14:creationId xmlns:p14="http://schemas.microsoft.com/office/powerpoint/2010/main" val="15783712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7511EA30-EE1A-224C-B1A5-D613D649D340}" type="slidenum">
              <a:rPr lang="en-GB"/>
              <a:pPr>
                <a:defRPr/>
              </a:pPr>
              <a:t>‹#›</a:t>
            </a:fld>
            <a:endParaRPr lang="en-GB"/>
          </a:p>
        </p:txBody>
      </p:sp>
    </p:spTree>
    <p:extLst>
      <p:ext uri="{BB962C8B-B14F-4D97-AF65-F5344CB8AC3E}">
        <p14:creationId xmlns:p14="http://schemas.microsoft.com/office/powerpoint/2010/main" val="1967977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lvl1pPr>
              <a:defRPr/>
            </a:lvl1pPr>
          </a:lstStyle>
          <a:p>
            <a:pPr>
              <a:defRPr/>
            </a:pPr>
            <a:fld id="{7E1F828E-4B39-DC4D-A599-36004B51E205}" type="slidenum">
              <a:rPr lang="en-US"/>
              <a:pPr>
                <a:defRPr/>
              </a:pPr>
              <a:t>‹#›</a:t>
            </a:fld>
            <a:endParaRPr lang="en-US"/>
          </a:p>
        </p:txBody>
      </p:sp>
    </p:spTree>
    <p:extLst>
      <p:ext uri="{BB962C8B-B14F-4D97-AF65-F5344CB8AC3E}">
        <p14:creationId xmlns:p14="http://schemas.microsoft.com/office/powerpoint/2010/main" val="348450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236" y="1333500"/>
            <a:ext cx="2661841" cy="11430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3946527" y="571502"/>
            <a:ext cx="4680743" cy="4558059"/>
          </a:xfrm>
        </p:spPr>
        <p:txBody>
          <a:bodyPr>
            <a:normAutofit/>
          </a:bodyPr>
          <a:lstStyle>
            <a:lvl1pPr>
              <a:defRPr sz="2400"/>
            </a:lvl1pPr>
            <a:lvl2pPr>
              <a:defRPr sz="2000"/>
            </a:lvl2pPr>
            <a:lvl3pPr>
              <a:defRPr sz="1600"/>
            </a:lvl3pPr>
            <a:lvl4pPr>
              <a:defRPr sz="1200"/>
            </a:lvl4pPr>
            <a:lvl5pPr>
              <a:defRPr sz="1200"/>
            </a:lvl5pPr>
            <a:lvl6pPr>
              <a:defRPr sz="875"/>
            </a:lvl6pPr>
            <a:lvl7pPr>
              <a:defRPr sz="875"/>
            </a:lvl7pPr>
            <a:lvl8pPr>
              <a:defRPr sz="875"/>
            </a:lvl8pPr>
            <a:lvl9pPr>
              <a:defRPr sz="87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3236" y="2476500"/>
            <a:ext cx="2661841" cy="1524000"/>
          </a:xfrm>
        </p:spPr>
        <p:txBody>
          <a:bodyPr>
            <a:normAutofit/>
          </a:bodyPr>
          <a:lstStyle>
            <a:lvl1pPr marL="0" indent="0" algn="ctr">
              <a:buNone/>
              <a:defRPr sz="1400"/>
            </a:lvl1pPr>
            <a:lvl2pPr marL="285739" indent="0">
              <a:buNone/>
              <a:defRPr sz="750"/>
            </a:lvl2pPr>
            <a:lvl3pPr marL="571477" indent="0">
              <a:buNone/>
              <a:defRPr sz="625"/>
            </a:lvl3pPr>
            <a:lvl4pPr marL="857216" indent="0">
              <a:buNone/>
              <a:defRPr sz="562"/>
            </a:lvl4pPr>
            <a:lvl5pPr marL="1142954" indent="0">
              <a:buNone/>
              <a:defRPr sz="562"/>
            </a:lvl5pPr>
            <a:lvl6pPr marL="1428693" indent="0">
              <a:buNone/>
              <a:defRPr sz="562"/>
            </a:lvl6pPr>
            <a:lvl7pPr marL="1714431" indent="0">
              <a:buNone/>
              <a:defRPr sz="562"/>
            </a:lvl7pPr>
            <a:lvl8pPr marL="2000170" indent="0">
              <a:buNone/>
              <a:defRPr sz="562"/>
            </a:lvl8pPr>
            <a:lvl9pPr marL="2285909" indent="0">
              <a:buNone/>
              <a:defRPr sz="562"/>
            </a:lvl9pPr>
          </a:lstStyle>
          <a:p>
            <a:pPr lvl="0"/>
            <a:r>
              <a:rPr lang="en-US"/>
              <a:t>Click to edit Master text styles</a:t>
            </a:r>
          </a:p>
        </p:txBody>
      </p:sp>
      <p:sp>
        <p:nvSpPr>
          <p:cNvPr id="7" name="Slide Number Placeholder 5"/>
          <p:cNvSpPr>
            <a:spLocks noGrp="1"/>
          </p:cNvSpPr>
          <p:nvPr>
            <p:ph type="sldNum" sz="quarter" idx="12"/>
          </p:nvPr>
        </p:nvSpPr>
        <p:spPr/>
        <p:txBody>
          <a:bodyPr/>
          <a:lstStyle>
            <a:lvl1pPr>
              <a:defRPr/>
            </a:lvl1pPr>
          </a:lstStyle>
          <a:p>
            <a:pPr>
              <a:defRPr/>
            </a:pPr>
            <a:fld id="{8BA36AA5-96DB-B746-9604-8704752F6393}" type="slidenum">
              <a:rPr lang="en-GB"/>
              <a:pPr>
                <a:defRPr/>
              </a:pPr>
              <a:t>‹#›</a:t>
            </a:fld>
            <a:endParaRPr lang="en-GB"/>
          </a:p>
        </p:txBody>
      </p:sp>
    </p:spTree>
    <p:extLst>
      <p:ext uri="{BB962C8B-B14F-4D97-AF65-F5344CB8AC3E}">
        <p14:creationId xmlns:p14="http://schemas.microsoft.com/office/powerpoint/2010/main" val="255837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2045" y="1460499"/>
            <a:ext cx="4069619" cy="11430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696013" y="762000"/>
            <a:ext cx="2460731" cy="3810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rtlCol="0" anchor="t">
            <a:normAutofit/>
          </a:bodyPr>
          <a:lstStyle>
            <a:lvl1pPr marL="0" indent="0" algn="ctr">
              <a:buNone/>
              <a:defRPr sz="1000"/>
            </a:lvl1pPr>
            <a:lvl2pPr marL="285739" indent="0">
              <a:buNone/>
              <a:defRPr sz="1000"/>
            </a:lvl2pPr>
            <a:lvl3pPr marL="571477" indent="0">
              <a:buNone/>
              <a:defRPr sz="1000"/>
            </a:lvl3pPr>
            <a:lvl4pPr marL="857216" indent="0">
              <a:buNone/>
              <a:defRPr sz="1000"/>
            </a:lvl4pPr>
            <a:lvl5pPr marL="1142954" indent="0">
              <a:buNone/>
              <a:defRPr sz="1000"/>
            </a:lvl5pPr>
            <a:lvl6pPr marL="1428693" indent="0">
              <a:buNone/>
              <a:defRPr sz="1000"/>
            </a:lvl6pPr>
            <a:lvl7pPr marL="1714431" indent="0">
              <a:buNone/>
              <a:defRPr sz="1000"/>
            </a:lvl7pPr>
            <a:lvl8pPr marL="2000170" indent="0">
              <a:buNone/>
              <a:defRPr sz="1000"/>
            </a:lvl8pPr>
            <a:lvl9pPr marL="2285909" indent="0">
              <a:buNone/>
              <a:defRPr sz="1000"/>
            </a:lvl9pPr>
          </a:lstStyle>
          <a:p>
            <a:pPr lvl="0"/>
            <a:r>
              <a:rPr lang="en-US" noProof="0"/>
              <a:t>Drag picture to placeholder or click icon to add</a:t>
            </a:r>
            <a:endParaRPr lang="en-US" noProof="0" dirty="0"/>
          </a:p>
        </p:txBody>
      </p:sp>
      <p:sp>
        <p:nvSpPr>
          <p:cNvPr id="4" name="Text Placeholder 3"/>
          <p:cNvSpPr>
            <a:spLocks noGrp="1"/>
          </p:cNvSpPr>
          <p:nvPr>
            <p:ph type="body" sz="half" idx="2"/>
          </p:nvPr>
        </p:nvSpPr>
        <p:spPr>
          <a:xfrm>
            <a:off x="1112045" y="2603499"/>
            <a:ext cx="4069619" cy="1524000"/>
          </a:xfrm>
        </p:spPr>
        <p:txBody>
          <a:bodyPr>
            <a:normAutofit/>
          </a:bodyPr>
          <a:lstStyle>
            <a:lvl1pPr marL="0" indent="0" algn="ctr">
              <a:buNone/>
              <a:defRPr sz="1800"/>
            </a:lvl1pPr>
            <a:lvl2pPr marL="285739" indent="0">
              <a:buNone/>
              <a:defRPr sz="750"/>
            </a:lvl2pPr>
            <a:lvl3pPr marL="571477" indent="0">
              <a:buNone/>
              <a:defRPr sz="625"/>
            </a:lvl3pPr>
            <a:lvl4pPr marL="857216" indent="0">
              <a:buNone/>
              <a:defRPr sz="562"/>
            </a:lvl4pPr>
            <a:lvl5pPr marL="1142954" indent="0">
              <a:buNone/>
              <a:defRPr sz="562"/>
            </a:lvl5pPr>
            <a:lvl6pPr marL="1428693" indent="0">
              <a:buNone/>
              <a:defRPr sz="562"/>
            </a:lvl6pPr>
            <a:lvl7pPr marL="1714431" indent="0">
              <a:buNone/>
              <a:defRPr sz="562"/>
            </a:lvl7pPr>
            <a:lvl8pPr marL="2000170" indent="0">
              <a:buNone/>
              <a:defRPr sz="562"/>
            </a:lvl8pPr>
            <a:lvl9pPr marL="2285909" indent="0">
              <a:buNone/>
              <a:defRPr sz="562"/>
            </a:lvl9pPr>
          </a:lstStyle>
          <a:p>
            <a:pPr lvl="0"/>
            <a:r>
              <a:rPr lang="en-US"/>
              <a:t>Click to edit Master text styles</a:t>
            </a:r>
          </a:p>
        </p:txBody>
      </p:sp>
      <p:sp>
        <p:nvSpPr>
          <p:cNvPr id="7" name="Slide Number Placeholder 5"/>
          <p:cNvSpPr>
            <a:spLocks noGrp="1"/>
          </p:cNvSpPr>
          <p:nvPr>
            <p:ph type="sldNum" sz="quarter" idx="12"/>
          </p:nvPr>
        </p:nvSpPr>
        <p:spPr/>
        <p:txBody>
          <a:bodyPr/>
          <a:lstStyle>
            <a:lvl1pPr>
              <a:defRPr/>
            </a:lvl1pPr>
          </a:lstStyle>
          <a:p>
            <a:pPr>
              <a:defRPr/>
            </a:pPr>
            <a:fld id="{96D6E9D2-F4C8-DD4D-B05F-697F1ABDA835}" type="slidenum">
              <a:rPr lang="en-GB"/>
              <a:pPr>
                <a:defRPr/>
              </a:pPr>
              <a:t>‹#›</a:t>
            </a:fld>
            <a:endParaRPr lang="en-GB"/>
          </a:p>
        </p:txBody>
      </p:sp>
    </p:spTree>
    <p:extLst>
      <p:ext uri="{BB962C8B-B14F-4D97-AF65-F5344CB8AC3E}">
        <p14:creationId xmlns:p14="http://schemas.microsoft.com/office/powerpoint/2010/main" val="598181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236" y="3944054"/>
            <a:ext cx="7514033" cy="472282"/>
          </a:xfrm>
        </p:spPr>
        <p:txBody>
          <a:bodyPr anchor="b">
            <a:noAutofit/>
          </a:bodyPr>
          <a:lstStyle>
            <a:lvl1pPr algn="ctr">
              <a:defRPr sz="2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89509" y="776760"/>
            <a:ext cx="6169458" cy="2637480"/>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rtlCol="0" anchor="t">
            <a:normAutofit/>
          </a:bodyPr>
          <a:lstStyle>
            <a:lvl1pPr marL="0" indent="0" algn="ctr">
              <a:buNone/>
              <a:defRPr sz="1000"/>
            </a:lvl1pPr>
            <a:lvl2pPr marL="285739" indent="0">
              <a:buNone/>
              <a:defRPr sz="1000"/>
            </a:lvl2pPr>
            <a:lvl3pPr marL="571477" indent="0">
              <a:buNone/>
              <a:defRPr sz="1000"/>
            </a:lvl3pPr>
            <a:lvl4pPr marL="857216" indent="0">
              <a:buNone/>
              <a:defRPr sz="1000"/>
            </a:lvl4pPr>
            <a:lvl5pPr marL="1142954" indent="0">
              <a:buNone/>
              <a:defRPr sz="1000"/>
            </a:lvl5pPr>
            <a:lvl6pPr marL="1428693" indent="0">
              <a:buNone/>
              <a:defRPr sz="1000"/>
            </a:lvl6pPr>
            <a:lvl7pPr marL="1714431" indent="0">
              <a:buNone/>
              <a:defRPr sz="1000"/>
            </a:lvl7pPr>
            <a:lvl8pPr marL="2000170" indent="0">
              <a:buNone/>
              <a:defRPr sz="1000"/>
            </a:lvl8pPr>
            <a:lvl9pPr marL="2285909" indent="0">
              <a:buNone/>
              <a:defRPr sz="1000"/>
            </a:lvl9pPr>
          </a:lstStyle>
          <a:p>
            <a:pPr lvl="0"/>
            <a:r>
              <a:rPr lang="en-US" noProof="0"/>
              <a:t>Drag picture to placeholder or click icon to add</a:t>
            </a:r>
            <a:endParaRPr lang="en-US" noProof="0" dirty="0"/>
          </a:p>
        </p:txBody>
      </p:sp>
      <p:sp>
        <p:nvSpPr>
          <p:cNvPr id="4" name="Text Placeholder 3"/>
          <p:cNvSpPr>
            <a:spLocks noGrp="1"/>
          </p:cNvSpPr>
          <p:nvPr>
            <p:ph type="body" sz="half" idx="2"/>
          </p:nvPr>
        </p:nvSpPr>
        <p:spPr>
          <a:xfrm>
            <a:off x="1113236" y="4416336"/>
            <a:ext cx="7514033" cy="411427"/>
          </a:xfrm>
        </p:spPr>
        <p:txBody>
          <a:bodyPr>
            <a:normAutofit/>
          </a:bodyPr>
          <a:lstStyle>
            <a:lvl1pPr marL="0" indent="0" algn="ctr">
              <a:buNone/>
              <a:defRPr sz="1200"/>
            </a:lvl1pPr>
            <a:lvl2pPr marL="285739" indent="0">
              <a:buNone/>
              <a:defRPr sz="750"/>
            </a:lvl2pPr>
            <a:lvl3pPr marL="571477" indent="0">
              <a:buNone/>
              <a:defRPr sz="625"/>
            </a:lvl3pPr>
            <a:lvl4pPr marL="857216" indent="0">
              <a:buNone/>
              <a:defRPr sz="562"/>
            </a:lvl4pPr>
            <a:lvl5pPr marL="1142954" indent="0">
              <a:buNone/>
              <a:defRPr sz="562"/>
            </a:lvl5pPr>
            <a:lvl6pPr marL="1428693" indent="0">
              <a:buNone/>
              <a:defRPr sz="562"/>
            </a:lvl6pPr>
            <a:lvl7pPr marL="1714431" indent="0">
              <a:buNone/>
              <a:defRPr sz="562"/>
            </a:lvl7pPr>
            <a:lvl8pPr marL="2000170" indent="0">
              <a:buNone/>
              <a:defRPr sz="562"/>
            </a:lvl8pPr>
            <a:lvl9pPr marL="2285909" indent="0">
              <a:buNone/>
              <a:defRPr sz="562"/>
            </a:lvl9pPr>
          </a:lstStyle>
          <a:p>
            <a:pPr lvl="0"/>
            <a:r>
              <a:rPr lang="en-US"/>
              <a:t>Click to edit Master text styles</a:t>
            </a:r>
          </a:p>
        </p:txBody>
      </p:sp>
      <p:sp>
        <p:nvSpPr>
          <p:cNvPr id="7" name="Slide Number Placeholder 5"/>
          <p:cNvSpPr>
            <a:spLocks noGrp="1"/>
          </p:cNvSpPr>
          <p:nvPr>
            <p:ph type="sldNum" sz="quarter" idx="12"/>
          </p:nvPr>
        </p:nvSpPr>
        <p:spPr/>
        <p:txBody>
          <a:bodyPr/>
          <a:lstStyle>
            <a:lvl1pPr>
              <a:defRPr/>
            </a:lvl1pPr>
          </a:lstStyle>
          <a:p>
            <a:pPr>
              <a:defRPr/>
            </a:pPr>
            <a:fld id="{DC767FC9-978C-714D-81DB-E7272CAA7019}" type="slidenum">
              <a:rPr lang="en-GB"/>
              <a:pPr>
                <a:defRPr/>
              </a:pPr>
              <a:t>‹#›</a:t>
            </a:fld>
            <a:endParaRPr lang="en-GB"/>
          </a:p>
        </p:txBody>
      </p:sp>
    </p:spTree>
    <p:extLst>
      <p:ext uri="{BB962C8B-B14F-4D97-AF65-F5344CB8AC3E}">
        <p14:creationId xmlns:p14="http://schemas.microsoft.com/office/powerpoint/2010/main" val="1257636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hyperlink" Target="https://creativecommons.org/licenses/by-sa/4.0/" TargetMode="Externa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7" name="Title Placeholder 1"/>
          <p:cNvSpPr>
            <a:spLocks noGrp="1"/>
          </p:cNvSpPr>
          <p:nvPr>
            <p:ph type="title"/>
          </p:nvPr>
        </p:nvSpPr>
        <p:spPr bwMode="auto">
          <a:xfrm>
            <a:off x="1112838" y="131763"/>
            <a:ext cx="7515225" cy="59372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x-none"/>
              <a:t>Click to edit Master title style</a:t>
            </a:r>
          </a:p>
        </p:txBody>
      </p:sp>
      <p:sp>
        <p:nvSpPr>
          <p:cNvPr id="1028" name="Text Placeholder 2"/>
          <p:cNvSpPr>
            <a:spLocks noGrp="1"/>
          </p:cNvSpPr>
          <p:nvPr>
            <p:ph type="body" idx="1"/>
          </p:nvPr>
        </p:nvSpPr>
        <p:spPr bwMode="auto">
          <a:xfrm>
            <a:off x="1112838" y="903288"/>
            <a:ext cx="7515225" cy="4308475"/>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x-none" dirty="0"/>
              <a:t>Click to edit Master text styles</a:t>
            </a:r>
          </a:p>
          <a:p>
            <a:pPr lvl="1"/>
            <a:r>
              <a:rPr lang="en-US" altLang="x-none" dirty="0"/>
              <a:t>Second level</a:t>
            </a:r>
          </a:p>
          <a:p>
            <a:pPr lvl="2"/>
            <a:r>
              <a:rPr lang="en-US" altLang="x-none" dirty="0"/>
              <a:t>Third level</a:t>
            </a:r>
          </a:p>
          <a:p>
            <a:pPr lvl="3"/>
            <a:r>
              <a:rPr lang="en-US" altLang="x-none" dirty="0"/>
              <a:t>Fourth level</a:t>
            </a:r>
          </a:p>
          <a:p>
            <a:pPr lvl="4"/>
            <a:r>
              <a:rPr lang="en-US" altLang="x-none" dirty="0"/>
              <a:t>Fifth level</a:t>
            </a:r>
          </a:p>
        </p:txBody>
      </p:sp>
      <p:sp>
        <p:nvSpPr>
          <p:cNvPr id="6" name="Slide Number Placeholder 5"/>
          <p:cNvSpPr>
            <a:spLocks noGrp="1"/>
          </p:cNvSpPr>
          <p:nvPr>
            <p:ph type="sldNum" sz="quarter" idx="4"/>
          </p:nvPr>
        </p:nvSpPr>
        <p:spPr>
          <a:xfrm>
            <a:off x="8213725" y="5259388"/>
            <a:ext cx="414338" cy="303212"/>
          </a:xfrm>
          <a:prstGeom prst="rect">
            <a:avLst/>
          </a:prstGeom>
        </p:spPr>
        <p:txBody>
          <a:bodyPr vert="horz" lIns="91440" tIns="45720" rIns="91440" bIns="45720" rtlCol="0" anchor="ctr"/>
          <a:lstStyle>
            <a:lvl1pPr algn="r" eaLnBrk="1" hangingPunct="1">
              <a:spcBef>
                <a:spcPct val="20000"/>
              </a:spcBef>
              <a:buClr>
                <a:schemeClr val="hlink"/>
              </a:buClr>
              <a:buSzPct val="55000"/>
              <a:buFont typeface="Wingdings" pitchFamily="2" charset="2"/>
              <a:buNone/>
              <a:defRPr sz="800" b="0" i="0" smtClean="0">
                <a:solidFill>
                  <a:schemeClr val="tx1"/>
                </a:solidFill>
                <a:effectLst/>
                <a:latin typeface="+mn-lt"/>
              </a:defRPr>
            </a:lvl1pPr>
          </a:lstStyle>
          <a:p>
            <a:pPr>
              <a:defRPr/>
            </a:pPr>
            <a:fld id="{361BC5EF-03BB-A040-9334-4208FF5B5108}" type="slidenum">
              <a:rPr lang="en-GB"/>
              <a:pPr>
                <a:defRPr/>
              </a:pPr>
              <a:t>‹#›</a:t>
            </a:fld>
            <a:endParaRPr lang="en-GB"/>
          </a:p>
        </p:txBody>
      </p:sp>
      <p:sp>
        <p:nvSpPr>
          <p:cNvPr id="5" name="Shape 31">
            <a:extLst>
              <a:ext uri="{FF2B5EF4-FFF2-40B4-BE49-F238E27FC236}">
                <a16:creationId xmlns:a16="http://schemas.microsoft.com/office/drawing/2014/main" id="{4F2ACA9E-39F9-7C49-BEE3-0194A622FEC5}"/>
              </a:ext>
            </a:extLst>
          </p:cNvPr>
          <p:cNvSpPr/>
          <p:nvPr userDrawn="1"/>
        </p:nvSpPr>
        <p:spPr>
          <a:xfrm>
            <a:off x="1" y="5504657"/>
            <a:ext cx="6862232" cy="210343"/>
          </a:xfrm>
          <a:prstGeom prst="rect">
            <a:avLst/>
          </a:prstGeom>
          <a:noFill/>
          <a:ln>
            <a:noFill/>
          </a:ln>
        </p:spPr>
        <p:txBody>
          <a:bodyPr wrap="square" lIns="91425" tIns="45700" rIns="91425" bIns="45700" anchor="b" anchorCtr="0">
            <a:noAutofit/>
          </a:bodyPr>
          <a:lstStyle/>
          <a:p>
            <a:r>
              <a:rPr lang="en-US" sz="800" dirty="0"/>
              <a:t>Except where otherwise noted, this work is licensed under a </a:t>
            </a:r>
            <a:r>
              <a:rPr lang="en-US" sz="800" dirty="0">
                <a:hlinkClick r:id="rId18"/>
              </a:rPr>
              <a:t>Creative Commons Attribution-</a:t>
            </a:r>
            <a:r>
              <a:rPr lang="en-US" sz="800" dirty="0" err="1">
                <a:hlinkClick r:id="rId18"/>
              </a:rPr>
              <a:t>ShareAlike</a:t>
            </a:r>
            <a:r>
              <a:rPr lang="en-US" sz="800" dirty="0">
                <a:hlinkClick r:id="rId18"/>
              </a:rPr>
              <a:t> 4.0 International License</a:t>
            </a:r>
            <a:r>
              <a:rPr lang="en-US" sz="800" dirty="0"/>
              <a:t>.</a:t>
            </a:r>
          </a:p>
        </p:txBody>
      </p:sp>
    </p:spTree>
  </p:cSld>
  <p:clrMap bg1="lt1" tx1="dk1" bg2="lt2" tx2="dk2" accent1="accent1" accent2="accent2" accent3="accent3" accent4="accent4" accent5="accent5" accent6="accent6" hlink="hlink" folHlink="folHlink"/>
  <p:sldLayoutIdLst>
    <p:sldLayoutId id="2147483697" r:id="rId1"/>
    <p:sldLayoutId id="2147483685" r:id="rId2"/>
    <p:sldLayoutId id="2147483698" r:id="rId3"/>
    <p:sldLayoutId id="2147483686" r:id="rId4"/>
    <p:sldLayoutId id="2147483687" r:id="rId5"/>
    <p:sldLayoutId id="2147483699" r:id="rId6"/>
    <p:sldLayoutId id="2147483688" r:id="rId7"/>
    <p:sldLayoutId id="2147483689" r:id="rId8"/>
    <p:sldLayoutId id="2147483690" r:id="rId9"/>
    <p:sldLayoutId id="2147483691" r:id="rId10"/>
    <p:sldLayoutId id="2147483700" r:id="rId11"/>
    <p:sldLayoutId id="2147483692" r:id="rId12"/>
    <p:sldLayoutId id="2147483701" r:id="rId13"/>
    <p:sldLayoutId id="2147483693" r:id="rId14"/>
    <p:sldLayoutId id="2147483694" r:id="rId15"/>
    <p:sldLayoutId id="2147483695" r:id="rId16"/>
  </p:sldLayoutIdLst>
  <p:hf hdr="0" dt="0"/>
  <p:txStyles>
    <p:titleStyle>
      <a:lvl1pPr algn="ctr" defTabSz="284163" rtl="0" fontAlgn="base">
        <a:spcBef>
          <a:spcPct val="0"/>
        </a:spcBef>
        <a:spcAft>
          <a:spcPct val="0"/>
        </a:spcAft>
        <a:defRPr sz="3200" kern="1200">
          <a:ln w="3175" cmpd="sng">
            <a:noFill/>
          </a:ln>
          <a:solidFill>
            <a:schemeClr val="tx1"/>
          </a:solidFill>
          <a:latin typeface="Franklin Gothic Demi" charset="0"/>
          <a:ea typeface="Franklin Gothic Demi" charset="0"/>
          <a:cs typeface="Franklin Gothic Demi" charset="0"/>
        </a:defRPr>
      </a:lvl1pPr>
      <a:lvl2pPr algn="ctr" defTabSz="284163" rtl="0" fontAlgn="base">
        <a:spcBef>
          <a:spcPct val="0"/>
        </a:spcBef>
        <a:spcAft>
          <a:spcPct val="0"/>
        </a:spcAft>
        <a:defRPr sz="3200">
          <a:solidFill>
            <a:schemeClr val="tx1"/>
          </a:solidFill>
          <a:latin typeface="Franklin Gothic Demi" charset="0"/>
          <a:ea typeface="Franklin Gothic Demi" charset="0"/>
          <a:cs typeface="Franklin Gothic Demi" charset="0"/>
        </a:defRPr>
      </a:lvl2pPr>
      <a:lvl3pPr algn="ctr" defTabSz="284163" rtl="0" fontAlgn="base">
        <a:spcBef>
          <a:spcPct val="0"/>
        </a:spcBef>
        <a:spcAft>
          <a:spcPct val="0"/>
        </a:spcAft>
        <a:defRPr sz="3200">
          <a:solidFill>
            <a:schemeClr val="tx1"/>
          </a:solidFill>
          <a:latin typeface="Franklin Gothic Demi" charset="0"/>
          <a:ea typeface="Franklin Gothic Demi" charset="0"/>
          <a:cs typeface="Franklin Gothic Demi" charset="0"/>
        </a:defRPr>
      </a:lvl3pPr>
      <a:lvl4pPr algn="ctr" defTabSz="284163" rtl="0" fontAlgn="base">
        <a:spcBef>
          <a:spcPct val="0"/>
        </a:spcBef>
        <a:spcAft>
          <a:spcPct val="0"/>
        </a:spcAft>
        <a:defRPr sz="3200">
          <a:solidFill>
            <a:schemeClr val="tx1"/>
          </a:solidFill>
          <a:latin typeface="Franklin Gothic Demi" charset="0"/>
          <a:ea typeface="Franklin Gothic Demi" charset="0"/>
          <a:cs typeface="Franklin Gothic Demi" charset="0"/>
        </a:defRPr>
      </a:lvl4pPr>
      <a:lvl5pPr algn="ctr" defTabSz="284163" rtl="0" fontAlgn="base">
        <a:spcBef>
          <a:spcPct val="0"/>
        </a:spcBef>
        <a:spcAft>
          <a:spcPct val="0"/>
        </a:spcAft>
        <a:defRPr sz="3200">
          <a:solidFill>
            <a:schemeClr val="tx1"/>
          </a:solidFill>
          <a:latin typeface="Franklin Gothic Demi" charset="0"/>
          <a:ea typeface="Franklin Gothic Demi" charset="0"/>
          <a:cs typeface="Franklin Gothic Demi"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77800" indent="-177800" algn="l" defTabSz="284163" rtl="0" fontAlgn="base">
        <a:spcBef>
          <a:spcPct val="20000"/>
        </a:spcBef>
        <a:spcAft>
          <a:spcPts val="375"/>
        </a:spcAft>
        <a:buClr>
          <a:srgbClr val="7F241A"/>
        </a:buClr>
        <a:buSzPct val="145000"/>
        <a:buFont typeface="Arial" charset="0"/>
        <a:buChar char="•"/>
        <a:defRPr sz="2400" kern="1200">
          <a:solidFill>
            <a:schemeClr val="tx1"/>
          </a:solidFill>
          <a:latin typeface="Helvetica"/>
          <a:ea typeface="Constantia" charset="0"/>
          <a:cs typeface="Helvetica"/>
        </a:defRPr>
      </a:lvl1pPr>
      <a:lvl2pPr marL="463550" indent="-177800" algn="l" defTabSz="284163" rtl="0" fontAlgn="base">
        <a:spcBef>
          <a:spcPct val="20000"/>
        </a:spcBef>
        <a:spcAft>
          <a:spcPts val="375"/>
        </a:spcAft>
        <a:buClr>
          <a:srgbClr val="7F241A"/>
        </a:buClr>
        <a:buSzPct val="145000"/>
        <a:buFont typeface="Arial" charset="0"/>
        <a:buChar char="•"/>
        <a:defRPr sz="2200" kern="1200">
          <a:solidFill>
            <a:schemeClr val="tx1"/>
          </a:solidFill>
          <a:latin typeface="Helvetica"/>
          <a:ea typeface="Constantia" charset="0"/>
          <a:cs typeface="Helvetica"/>
        </a:defRPr>
      </a:lvl2pPr>
      <a:lvl3pPr marL="749300" indent="-177800" algn="l" defTabSz="284163" rtl="0" fontAlgn="base">
        <a:spcBef>
          <a:spcPct val="20000"/>
        </a:spcBef>
        <a:spcAft>
          <a:spcPts val="375"/>
        </a:spcAft>
        <a:buClr>
          <a:srgbClr val="7F241A"/>
        </a:buClr>
        <a:buSzPct val="145000"/>
        <a:buFont typeface="Arial" charset="0"/>
        <a:buChar char="•"/>
        <a:defRPr sz="2000" kern="1200">
          <a:solidFill>
            <a:schemeClr val="tx1"/>
          </a:solidFill>
          <a:latin typeface="Helvetica"/>
          <a:ea typeface="Constantia" charset="0"/>
          <a:cs typeface="Helvetica"/>
        </a:defRPr>
      </a:lvl3pPr>
      <a:lvl4pPr marL="963613" indent="-106363" algn="l" defTabSz="284163" rtl="0" fontAlgn="base">
        <a:spcBef>
          <a:spcPct val="20000"/>
        </a:spcBef>
        <a:spcAft>
          <a:spcPts val="375"/>
        </a:spcAft>
        <a:buClr>
          <a:srgbClr val="7F241A"/>
        </a:buClr>
        <a:buSzPct val="145000"/>
        <a:buFont typeface="Arial" charset="0"/>
        <a:buChar char="•"/>
        <a:defRPr kern="1200">
          <a:solidFill>
            <a:schemeClr val="tx1"/>
          </a:solidFill>
          <a:latin typeface="Helvetica"/>
          <a:ea typeface="Constantia" charset="0"/>
          <a:cs typeface="Helvetica"/>
        </a:defRPr>
      </a:lvl4pPr>
      <a:lvl5pPr marL="1249363" indent="-106363" algn="l" defTabSz="284163" rtl="0" fontAlgn="base">
        <a:spcBef>
          <a:spcPct val="20000"/>
        </a:spcBef>
        <a:spcAft>
          <a:spcPts val="375"/>
        </a:spcAft>
        <a:buClr>
          <a:srgbClr val="7F241A"/>
        </a:buClr>
        <a:buSzPct val="145000"/>
        <a:buFont typeface="Arial" charset="0"/>
        <a:buChar char="•"/>
        <a:defRPr sz="1600" kern="1200">
          <a:solidFill>
            <a:schemeClr val="tx1"/>
          </a:solidFill>
          <a:latin typeface="Helvetica"/>
          <a:ea typeface="Constantia" charset="0"/>
          <a:cs typeface="Helvetica"/>
        </a:defRPr>
      </a:lvl5pPr>
      <a:lvl6pPr marL="1571562" indent="-142869" algn="l" defTabSz="285739" rtl="0" eaLnBrk="1" latinLnBrk="0" hangingPunct="1">
        <a:spcBef>
          <a:spcPct val="20000"/>
        </a:spcBef>
        <a:spcAft>
          <a:spcPts val="375"/>
        </a:spcAft>
        <a:buClr>
          <a:schemeClr val="accent1">
            <a:lumMod val="75000"/>
          </a:schemeClr>
        </a:buClr>
        <a:buSzPct val="145000"/>
        <a:buFont typeface="Arial"/>
        <a:buChar char="•"/>
        <a:defRPr sz="875" kern="1200" cap="none">
          <a:solidFill>
            <a:schemeClr val="tx1"/>
          </a:solidFill>
          <a:effectLst/>
          <a:latin typeface="+mn-lt"/>
          <a:ea typeface="+mn-ea"/>
          <a:cs typeface="+mn-cs"/>
        </a:defRPr>
      </a:lvl6pPr>
      <a:lvl7pPr marL="1857301" indent="-142869" algn="l" defTabSz="285739" rtl="0" eaLnBrk="1" latinLnBrk="0" hangingPunct="1">
        <a:spcBef>
          <a:spcPct val="20000"/>
        </a:spcBef>
        <a:spcAft>
          <a:spcPts val="375"/>
        </a:spcAft>
        <a:buClr>
          <a:schemeClr val="accent1">
            <a:lumMod val="75000"/>
          </a:schemeClr>
        </a:buClr>
        <a:buSzPct val="145000"/>
        <a:buFont typeface="Arial"/>
        <a:buChar char="•"/>
        <a:defRPr sz="875" kern="1200" cap="none">
          <a:solidFill>
            <a:schemeClr val="tx1"/>
          </a:solidFill>
          <a:effectLst/>
          <a:latin typeface="+mn-lt"/>
          <a:ea typeface="+mn-ea"/>
          <a:cs typeface="+mn-cs"/>
        </a:defRPr>
      </a:lvl7pPr>
      <a:lvl8pPr marL="2143039" indent="-142869" algn="l" defTabSz="285739" rtl="0" eaLnBrk="1" latinLnBrk="0" hangingPunct="1">
        <a:spcBef>
          <a:spcPct val="20000"/>
        </a:spcBef>
        <a:spcAft>
          <a:spcPts val="375"/>
        </a:spcAft>
        <a:buClr>
          <a:schemeClr val="accent1">
            <a:lumMod val="75000"/>
          </a:schemeClr>
        </a:buClr>
        <a:buSzPct val="145000"/>
        <a:buFont typeface="Arial"/>
        <a:buChar char="•"/>
        <a:defRPr sz="875" kern="1200" cap="none">
          <a:solidFill>
            <a:schemeClr val="tx1"/>
          </a:solidFill>
          <a:effectLst/>
          <a:latin typeface="+mn-lt"/>
          <a:ea typeface="+mn-ea"/>
          <a:cs typeface="+mn-cs"/>
        </a:defRPr>
      </a:lvl8pPr>
      <a:lvl9pPr marL="2428778" indent="-142869" algn="l" defTabSz="285739" rtl="0" eaLnBrk="1" latinLnBrk="0" hangingPunct="1">
        <a:spcBef>
          <a:spcPct val="20000"/>
        </a:spcBef>
        <a:spcAft>
          <a:spcPts val="375"/>
        </a:spcAft>
        <a:buClr>
          <a:schemeClr val="accent1">
            <a:lumMod val="75000"/>
          </a:schemeClr>
        </a:buClr>
        <a:buSzPct val="145000"/>
        <a:buFont typeface="Arial"/>
        <a:buChar char="•"/>
        <a:defRPr sz="875" kern="1200" cap="none">
          <a:solidFill>
            <a:schemeClr val="tx1"/>
          </a:solidFill>
          <a:effectLst/>
          <a:latin typeface="+mn-lt"/>
          <a:ea typeface="+mn-ea"/>
          <a:cs typeface="+mn-cs"/>
        </a:defRPr>
      </a:lvl9pPr>
    </p:bodyStyle>
    <p:otherStyle>
      <a:defPPr>
        <a:defRPr lang="en-US"/>
      </a:defPPr>
      <a:lvl1pPr marL="0" algn="l" defTabSz="285739" rtl="0" eaLnBrk="1" latinLnBrk="0" hangingPunct="1">
        <a:defRPr sz="1125" kern="1200">
          <a:solidFill>
            <a:schemeClr val="tx1"/>
          </a:solidFill>
          <a:latin typeface="+mn-lt"/>
          <a:ea typeface="+mn-ea"/>
          <a:cs typeface="+mn-cs"/>
        </a:defRPr>
      </a:lvl1pPr>
      <a:lvl2pPr marL="285739" algn="l" defTabSz="285739" rtl="0" eaLnBrk="1" latinLnBrk="0" hangingPunct="1">
        <a:defRPr sz="1125" kern="1200">
          <a:solidFill>
            <a:schemeClr val="tx1"/>
          </a:solidFill>
          <a:latin typeface="+mn-lt"/>
          <a:ea typeface="+mn-ea"/>
          <a:cs typeface="+mn-cs"/>
        </a:defRPr>
      </a:lvl2pPr>
      <a:lvl3pPr marL="571477" algn="l" defTabSz="285739" rtl="0" eaLnBrk="1" latinLnBrk="0" hangingPunct="1">
        <a:defRPr sz="1125" kern="1200">
          <a:solidFill>
            <a:schemeClr val="tx1"/>
          </a:solidFill>
          <a:latin typeface="+mn-lt"/>
          <a:ea typeface="+mn-ea"/>
          <a:cs typeface="+mn-cs"/>
        </a:defRPr>
      </a:lvl3pPr>
      <a:lvl4pPr marL="857216" algn="l" defTabSz="285739" rtl="0" eaLnBrk="1" latinLnBrk="0" hangingPunct="1">
        <a:defRPr sz="1125" kern="1200">
          <a:solidFill>
            <a:schemeClr val="tx1"/>
          </a:solidFill>
          <a:latin typeface="+mn-lt"/>
          <a:ea typeface="+mn-ea"/>
          <a:cs typeface="+mn-cs"/>
        </a:defRPr>
      </a:lvl4pPr>
      <a:lvl5pPr marL="1142954" algn="l" defTabSz="285739" rtl="0" eaLnBrk="1" latinLnBrk="0" hangingPunct="1">
        <a:defRPr sz="1125" kern="1200">
          <a:solidFill>
            <a:schemeClr val="tx1"/>
          </a:solidFill>
          <a:latin typeface="+mn-lt"/>
          <a:ea typeface="+mn-ea"/>
          <a:cs typeface="+mn-cs"/>
        </a:defRPr>
      </a:lvl5pPr>
      <a:lvl6pPr marL="1428693" algn="l" defTabSz="285739" rtl="0" eaLnBrk="1" latinLnBrk="0" hangingPunct="1">
        <a:defRPr sz="1125" kern="1200">
          <a:solidFill>
            <a:schemeClr val="tx1"/>
          </a:solidFill>
          <a:latin typeface="+mn-lt"/>
          <a:ea typeface="+mn-ea"/>
          <a:cs typeface="+mn-cs"/>
        </a:defRPr>
      </a:lvl6pPr>
      <a:lvl7pPr marL="1714431" algn="l" defTabSz="285739" rtl="0" eaLnBrk="1" latinLnBrk="0" hangingPunct="1">
        <a:defRPr sz="1125" kern="1200">
          <a:solidFill>
            <a:schemeClr val="tx1"/>
          </a:solidFill>
          <a:latin typeface="+mn-lt"/>
          <a:ea typeface="+mn-ea"/>
          <a:cs typeface="+mn-cs"/>
        </a:defRPr>
      </a:lvl7pPr>
      <a:lvl8pPr marL="2000170" algn="l" defTabSz="285739" rtl="0" eaLnBrk="1" latinLnBrk="0" hangingPunct="1">
        <a:defRPr sz="1125" kern="1200">
          <a:solidFill>
            <a:schemeClr val="tx1"/>
          </a:solidFill>
          <a:latin typeface="+mn-lt"/>
          <a:ea typeface="+mn-ea"/>
          <a:cs typeface="+mn-cs"/>
        </a:defRPr>
      </a:lvl8pPr>
      <a:lvl9pPr marL="2285909" algn="l" defTabSz="285739" rtl="0" eaLnBrk="1" latinLnBrk="0" hangingPunct="1">
        <a:defRPr sz="11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comments" Target="../comments/comment2.xml"/><Relationship Id="rId5" Type="http://schemas.openxmlformats.org/officeDocument/2006/relationships/image" Target="../media/image15.jp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www.clinfowiki.org/wiki/index.php/Health_Insurance_Portability_and_Accountability_Act_(HIPAA)#The_Privacy_Rule"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t.reembed.com/0dFVes16AKq43QanOK3hDBwC" TargetMode="External"/><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
          <p:cNvSpPr txBox="1">
            <a:spLocks noGrp="1"/>
          </p:cNvSpPr>
          <p:nvPr>
            <p:ph type="title"/>
          </p:nvPr>
        </p:nvSpPr>
        <p:spPr>
          <a:xfrm>
            <a:off x="1430447" y="1856682"/>
            <a:ext cx="6698060" cy="1758652"/>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None/>
            </a:pPr>
            <a:r>
              <a:rPr lang="en-US" sz="4000" dirty="0">
                <a:uFillTx/>
              </a:rPr>
              <a:t>Data Science Ethics</a:t>
            </a:r>
            <a:endParaRPr dirty="0">
              <a:uFillTx/>
            </a:endParaRPr>
          </a:p>
        </p:txBody>
      </p:sp>
      <p:pic>
        <p:nvPicPr>
          <p:cNvPr id="8" name="Picture 2"/>
          <p:cNvPicPr>
            <a:picLocks noChangeAspect="1" noChangeArrowheads="1"/>
          </p:cNvPicPr>
          <p:nvPr/>
        </p:nvPicPr>
        <p:blipFill>
          <a:blip r:embed="rId3"/>
          <a:srcRect/>
          <a:stretch>
            <a:fillRect/>
          </a:stretch>
        </p:blipFill>
        <p:spPr bwMode="auto">
          <a:xfrm>
            <a:off x="3505623" y="3330226"/>
            <a:ext cx="2077453" cy="570217"/>
          </a:xfrm>
          <a:prstGeom prst="rect">
            <a:avLst/>
          </a:prstGeom>
          <a:noFill/>
        </p:spPr>
      </p:pic>
    </p:spTree>
    <p:extLst>
      <p:ext uri="{BB962C8B-B14F-4D97-AF65-F5344CB8AC3E}">
        <p14:creationId xmlns:p14="http://schemas.microsoft.com/office/powerpoint/2010/main" val="30471738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5512" y="139579"/>
            <a:ext cx="7514035" cy="1089755"/>
          </a:xfrm>
        </p:spPr>
        <p:txBody>
          <a:bodyPr/>
          <a:lstStyle/>
          <a:p>
            <a:r>
              <a:rPr lang="en-US" dirty="0"/>
              <a:t>Data Collection</a:t>
            </a:r>
          </a:p>
        </p:txBody>
      </p:sp>
      <p:sp>
        <p:nvSpPr>
          <p:cNvPr id="3" name="Content Placeholder 2"/>
          <p:cNvSpPr>
            <a:spLocks noGrp="1"/>
          </p:cNvSpPr>
          <p:nvPr>
            <p:ph idx="1"/>
          </p:nvPr>
        </p:nvSpPr>
        <p:spPr>
          <a:xfrm>
            <a:off x="816674" y="1039529"/>
            <a:ext cx="4380968" cy="4407978"/>
          </a:xfrm>
        </p:spPr>
        <p:txBody>
          <a:bodyPr>
            <a:normAutofit fontScale="77500" lnSpcReduction="20000"/>
          </a:bodyPr>
          <a:lstStyle/>
          <a:p>
            <a:pPr marL="0" indent="0">
              <a:buNone/>
            </a:pPr>
            <a:r>
              <a:rPr lang="en-US" dirty="0"/>
              <a:t>Data is constantly being collected about us!</a:t>
            </a:r>
          </a:p>
          <a:p>
            <a:pPr lvl="1"/>
            <a:r>
              <a:rPr lang="en-US" sz="2100" dirty="0"/>
              <a:t>Cameras</a:t>
            </a:r>
          </a:p>
          <a:p>
            <a:pPr lvl="1"/>
            <a:r>
              <a:rPr lang="en-US" sz="2100" dirty="0"/>
              <a:t>Cell phone location reporting</a:t>
            </a:r>
          </a:p>
          <a:p>
            <a:pPr lvl="1"/>
            <a:r>
              <a:rPr lang="en-US" sz="2100" dirty="0"/>
              <a:t>Accelerometers </a:t>
            </a:r>
          </a:p>
          <a:p>
            <a:pPr lvl="1"/>
            <a:r>
              <a:rPr lang="en-US" sz="2100" dirty="0"/>
              <a:t>Social media</a:t>
            </a:r>
          </a:p>
          <a:p>
            <a:pPr lvl="1"/>
            <a:r>
              <a:rPr lang="en-US" sz="2100" dirty="0"/>
              <a:t>Click-throughs, cookies</a:t>
            </a:r>
          </a:p>
          <a:p>
            <a:pPr marL="0" indent="0">
              <a:buNone/>
            </a:pPr>
            <a:endParaRPr lang="en-US" dirty="0"/>
          </a:p>
          <a:p>
            <a:pPr marL="0" indent="0">
              <a:buNone/>
            </a:pPr>
            <a:r>
              <a:rPr lang="en-US" dirty="0"/>
              <a:t>Do I own data collected about me?</a:t>
            </a:r>
          </a:p>
          <a:p>
            <a:pPr marL="0" indent="0">
              <a:buNone/>
            </a:pPr>
            <a:endParaRPr lang="en-US" dirty="0"/>
          </a:p>
          <a:p>
            <a:pPr marL="0" indent="0">
              <a:buNone/>
            </a:pPr>
            <a:r>
              <a:rPr lang="en-US" dirty="0"/>
              <a:t>What if I don</a:t>
            </a:r>
            <a:r>
              <a:rPr lang="mr-IN" dirty="0"/>
              <a:t>’</a:t>
            </a:r>
            <a:r>
              <a:rPr lang="en-US" dirty="0"/>
              <a:t>t like what the data says about me?</a:t>
            </a:r>
          </a:p>
          <a:p>
            <a:pPr marL="0" indent="0">
              <a:buNone/>
            </a:pPr>
            <a:endParaRPr lang="en-US" dirty="0"/>
          </a:p>
          <a:p>
            <a:pPr marL="0" indent="0">
              <a:buNone/>
            </a:pPr>
            <a:r>
              <a:rPr lang="en-US" dirty="0"/>
              <a:t>Can I control how the data is used?</a:t>
            </a:r>
          </a:p>
          <a:p>
            <a:endParaRPr lang="en-US" dirty="0"/>
          </a:p>
          <a:p>
            <a:pPr lvl="1"/>
            <a:endParaRPr lang="en-US" dirty="0"/>
          </a:p>
          <a:p>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10</a:t>
            </a:fld>
            <a:endParaRPr lang="en-GB"/>
          </a:p>
        </p:txBody>
      </p:sp>
      <p:pic>
        <p:nvPicPr>
          <p:cNvPr id="8" name="Picture 7">
            <a:extLst>
              <a:ext uri="{FF2B5EF4-FFF2-40B4-BE49-F238E27FC236}">
                <a16:creationId xmlns:a16="http://schemas.microsoft.com/office/drawing/2014/main" id="{87A36E0E-F4AB-49EE-A23A-A9D9815FF44A}"/>
              </a:ext>
            </a:extLst>
          </p:cNvPr>
          <p:cNvPicPr>
            <a:picLocks noChangeAspect="1"/>
          </p:cNvPicPr>
          <p:nvPr/>
        </p:nvPicPr>
        <p:blipFill>
          <a:blip r:embed="rId3"/>
          <a:stretch>
            <a:fillRect/>
          </a:stretch>
        </p:blipFill>
        <p:spPr>
          <a:xfrm>
            <a:off x="5566663" y="1800920"/>
            <a:ext cx="3395799" cy="2355072"/>
          </a:xfrm>
          <a:prstGeom prst="rect">
            <a:avLst/>
          </a:prstGeom>
        </p:spPr>
      </p:pic>
      <p:pic>
        <p:nvPicPr>
          <p:cNvPr id="1028" name="Picture 4" descr="Image result for tracking cookie">
            <a:extLst>
              <a:ext uri="{FF2B5EF4-FFF2-40B4-BE49-F238E27FC236}">
                <a16:creationId xmlns:a16="http://schemas.microsoft.com/office/drawing/2014/main" id="{846A3C6F-942A-489E-97F0-E7F639AB10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7975" y="3609181"/>
            <a:ext cx="2486025" cy="183832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picture containing computer, light, photo, monitor&#10;&#10;Description automatically generated">
            <a:extLst>
              <a:ext uri="{FF2B5EF4-FFF2-40B4-BE49-F238E27FC236}">
                <a16:creationId xmlns:a16="http://schemas.microsoft.com/office/drawing/2014/main" id="{02AD4F02-DA8F-EA4C-BD6C-F26D44A6A2A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88875" y="0"/>
            <a:ext cx="2139187" cy="2043433"/>
          </a:xfrm>
          <a:prstGeom prst="rect">
            <a:avLst/>
          </a:prstGeom>
        </p:spPr>
      </p:pic>
    </p:spTree>
    <p:extLst>
      <p:ext uri="{BB962C8B-B14F-4D97-AF65-F5344CB8AC3E}">
        <p14:creationId xmlns:p14="http://schemas.microsoft.com/office/powerpoint/2010/main" val="2476196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906" y="169817"/>
            <a:ext cx="7514035" cy="1089755"/>
          </a:xfrm>
        </p:spPr>
        <p:txBody>
          <a:bodyPr/>
          <a:lstStyle/>
          <a:p>
            <a:r>
              <a:rPr lang="en-US" dirty="0"/>
              <a:t>Data and Informed Consent</a:t>
            </a:r>
          </a:p>
        </p:txBody>
      </p:sp>
      <p:sp>
        <p:nvSpPr>
          <p:cNvPr id="3" name="Content Placeholder 2"/>
          <p:cNvSpPr>
            <a:spLocks noGrp="1"/>
          </p:cNvSpPr>
          <p:nvPr>
            <p:ph idx="1"/>
          </p:nvPr>
        </p:nvSpPr>
        <p:spPr>
          <a:xfrm>
            <a:off x="1000114" y="1817057"/>
            <a:ext cx="7785668" cy="3762671"/>
          </a:xfrm>
        </p:spPr>
        <p:txBody>
          <a:bodyPr/>
          <a:lstStyle/>
          <a:p>
            <a:pPr marL="0" indent="0">
              <a:buNone/>
            </a:pPr>
            <a:r>
              <a:rPr lang="en-US" sz="2000" dirty="0"/>
              <a:t>In human subjects research, there is a notion of </a:t>
            </a:r>
            <a:r>
              <a:rPr lang="en-US" sz="2000" i="1" dirty="0"/>
              <a:t>informed consent</a:t>
            </a:r>
          </a:p>
          <a:p>
            <a:pPr lvl="1"/>
            <a:r>
              <a:rPr lang="en-US" sz="1800" dirty="0"/>
              <a:t>Must </a:t>
            </a:r>
            <a:r>
              <a:rPr lang="en-US" sz="1800" i="1" dirty="0"/>
              <a:t>understand</a:t>
            </a:r>
            <a:r>
              <a:rPr lang="en-US" sz="1800" dirty="0"/>
              <a:t> what is being done</a:t>
            </a:r>
          </a:p>
          <a:p>
            <a:pPr lvl="1"/>
            <a:r>
              <a:rPr lang="en-US" sz="1800" dirty="0"/>
              <a:t>Must </a:t>
            </a:r>
            <a:r>
              <a:rPr lang="en-US" sz="1800" i="1" dirty="0"/>
              <a:t>voluntarily consent</a:t>
            </a:r>
            <a:r>
              <a:rPr lang="en-US" sz="1800" dirty="0"/>
              <a:t> to the experiment</a:t>
            </a:r>
            <a:endParaRPr lang="en-US" sz="1800" i="1" dirty="0"/>
          </a:p>
          <a:p>
            <a:pPr lvl="1"/>
            <a:r>
              <a:rPr lang="en-US" sz="1800" dirty="0"/>
              <a:t>Must have the right to withdraw consent at any time</a:t>
            </a:r>
          </a:p>
          <a:p>
            <a:pPr marL="0" indent="0">
              <a:buNone/>
            </a:pPr>
            <a:endParaRPr lang="en-US" sz="2000" dirty="0"/>
          </a:p>
          <a:p>
            <a:pPr marL="0" indent="0">
              <a:buNone/>
            </a:pPr>
            <a:r>
              <a:rPr lang="en-US" sz="2000" dirty="0"/>
              <a:t>Not required in “ordinary conduct of business”</a:t>
            </a:r>
          </a:p>
          <a:p>
            <a:pPr lvl="1"/>
            <a:r>
              <a:rPr lang="en-US" sz="1800" dirty="0"/>
              <a:t>E.g. A/B testing is allowed, and is used all the time on Facebook</a:t>
            </a:r>
          </a:p>
          <a:p>
            <a:pPr lvl="1"/>
            <a:r>
              <a:rPr lang="en-US" sz="1800" dirty="0"/>
              <a:t>But this is a very fine line</a:t>
            </a:r>
            <a:r>
              <a:rPr lang="mr-IN" sz="1800" dirty="0"/>
              <a:t>…</a:t>
            </a:r>
            <a:endParaRPr lang="en-US" sz="1800"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11</a:t>
            </a:fld>
            <a:endParaRPr lang="en-GB"/>
          </a:p>
        </p:txBody>
      </p:sp>
      <p:pic>
        <p:nvPicPr>
          <p:cNvPr id="8" name="Picture 7" descr="Screen Shot 2017-02-06 at 3.36.0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62455" y="105830"/>
            <a:ext cx="2260600" cy="1701800"/>
          </a:xfrm>
          <a:prstGeom prst="rect">
            <a:avLst/>
          </a:prstGeom>
        </p:spPr>
      </p:pic>
    </p:spTree>
    <p:extLst>
      <p:ext uri="{BB962C8B-B14F-4D97-AF65-F5344CB8AC3E}">
        <p14:creationId xmlns:p14="http://schemas.microsoft.com/office/powerpoint/2010/main" val="12045447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544" y="7938"/>
            <a:ext cx="7963388" cy="1101654"/>
          </a:xfrm>
        </p:spPr>
        <p:txBody>
          <a:bodyPr/>
          <a:lstStyle/>
          <a:p>
            <a:r>
              <a:rPr lang="en-US" dirty="0"/>
              <a:t>Facebook’s Mood Manipulation Experiment</a:t>
            </a:r>
          </a:p>
        </p:txBody>
      </p:sp>
      <p:sp>
        <p:nvSpPr>
          <p:cNvPr id="3" name="Content Placeholder 2"/>
          <p:cNvSpPr>
            <a:spLocks noGrp="1"/>
          </p:cNvSpPr>
          <p:nvPr>
            <p:ph idx="1"/>
          </p:nvPr>
        </p:nvSpPr>
        <p:spPr>
          <a:xfrm>
            <a:off x="1078421" y="1109057"/>
            <a:ext cx="7514035" cy="3762671"/>
          </a:xfrm>
        </p:spPr>
        <p:txBody>
          <a:bodyPr>
            <a:normAutofit/>
          </a:bodyPr>
          <a:lstStyle/>
          <a:p>
            <a:pPr marL="0" indent="0">
              <a:buNone/>
            </a:pPr>
            <a:r>
              <a:rPr lang="en-US" sz="2000" dirty="0"/>
              <a:t>In 2012 researchers at Facebook and Cornell University manipulated the newsfeed of selected Facebook users.</a:t>
            </a:r>
          </a:p>
          <a:p>
            <a:pPr lvl="1"/>
            <a:r>
              <a:rPr lang="en-US" sz="1800" dirty="0"/>
              <a:t>Some users were shown more positive articles. </a:t>
            </a:r>
          </a:p>
          <a:p>
            <a:pPr lvl="1"/>
            <a:r>
              <a:rPr lang="en-US" sz="1800" dirty="0"/>
              <a:t>Others were shown more negative or sad articles. </a:t>
            </a:r>
          </a:p>
          <a:p>
            <a:pPr marL="0" indent="0">
              <a:buNone/>
            </a:pPr>
            <a:r>
              <a:rPr lang="en-US" sz="2000" dirty="0"/>
              <a:t>People who were shown more positive articles posted more positive articles themselves on Facebook</a:t>
            </a:r>
          </a:p>
          <a:p>
            <a:pPr marL="0" indent="0">
              <a:buNone/>
            </a:pPr>
            <a:r>
              <a:rPr lang="en-US" sz="2000" dirty="0"/>
              <a:t>People who were shown shown more negative articles posted more negative articles. </a:t>
            </a:r>
          </a:p>
          <a:p>
            <a:pPr marL="285750" lvl="1" indent="0">
              <a:buNone/>
            </a:pPr>
            <a:r>
              <a:rPr lang="en-US" sz="2000" dirty="0"/>
              <a:t>	</a:t>
            </a:r>
            <a:r>
              <a:rPr lang="en-US" sz="1800" dirty="0"/>
              <a:t>i.e., they demonstrated “emotional contagion”</a:t>
            </a:r>
          </a:p>
          <a:p>
            <a:pPr lvl="1"/>
            <a:endParaRPr lang="en-US" dirty="0"/>
          </a:p>
          <a:p>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12</a:t>
            </a:fld>
            <a:endParaRPr lang="en-GB"/>
          </a:p>
        </p:txBody>
      </p:sp>
      <p:sp>
        <p:nvSpPr>
          <p:cNvPr id="6" name="TextBox 5"/>
          <p:cNvSpPr txBox="1"/>
          <p:nvPr/>
        </p:nvSpPr>
        <p:spPr>
          <a:xfrm>
            <a:off x="1341120" y="1452880"/>
            <a:ext cx="184666" cy="400110"/>
          </a:xfrm>
          <a:prstGeom prst="rect">
            <a:avLst/>
          </a:prstGeom>
          <a:noFill/>
        </p:spPr>
        <p:txBody>
          <a:bodyPr wrap="none" rtlCol="0">
            <a:spAutoFit/>
          </a:bodyPr>
          <a:lstStyle/>
          <a:p>
            <a:endParaRPr lang="en-US" dirty="0"/>
          </a:p>
        </p:txBody>
      </p:sp>
      <p:sp>
        <p:nvSpPr>
          <p:cNvPr id="7" name="TextBox 6">
            <a:extLst>
              <a:ext uri="{FF2B5EF4-FFF2-40B4-BE49-F238E27FC236}">
                <a16:creationId xmlns:a16="http://schemas.microsoft.com/office/drawing/2014/main" id="{B1D2D84A-81AA-A14B-8E88-1FE136F0ABE5}"/>
              </a:ext>
            </a:extLst>
          </p:cNvPr>
          <p:cNvSpPr txBox="1"/>
          <p:nvPr/>
        </p:nvSpPr>
        <p:spPr>
          <a:xfrm>
            <a:off x="871151" y="4849238"/>
            <a:ext cx="7401697" cy="584775"/>
          </a:xfrm>
          <a:prstGeom prst="rect">
            <a:avLst/>
          </a:prstGeom>
          <a:noFill/>
        </p:spPr>
        <p:txBody>
          <a:bodyPr wrap="square" rtlCol="0">
            <a:spAutoFit/>
          </a:bodyPr>
          <a:lstStyle/>
          <a:p>
            <a:r>
              <a:rPr lang="en-US" sz="1600" dirty="0">
                <a:solidFill>
                  <a:schemeClr val="accent1"/>
                </a:solidFill>
              </a:rPr>
              <a:t>Proc. of the National Academies of Science (2014): “Experimental Evidence of Massive-Scale Emotional Contagion Through Social Networks”</a:t>
            </a:r>
          </a:p>
        </p:txBody>
      </p:sp>
    </p:spTree>
    <p:extLst>
      <p:ext uri="{BB962C8B-B14F-4D97-AF65-F5344CB8AC3E}">
        <p14:creationId xmlns:p14="http://schemas.microsoft.com/office/powerpoint/2010/main" val="2646974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Was this Legal?  </a:t>
            </a:r>
          </a:p>
        </p:txBody>
      </p:sp>
      <p:sp>
        <p:nvSpPr>
          <p:cNvPr id="3" name="Content Placeholder 2"/>
          <p:cNvSpPr>
            <a:spLocks noGrp="1"/>
          </p:cNvSpPr>
          <p:nvPr>
            <p:ph idx="1"/>
          </p:nvPr>
        </p:nvSpPr>
        <p:spPr>
          <a:xfrm>
            <a:off x="906859" y="1168400"/>
            <a:ext cx="7514035" cy="4113213"/>
          </a:xfrm>
        </p:spPr>
        <p:txBody>
          <a:bodyPr>
            <a:normAutofit fontScale="77500" lnSpcReduction="20000"/>
          </a:bodyPr>
          <a:lstStyle/>
          <a:p>
            <a:pPr>
              <a:lnSpc>
                <a:spcPct val="120000"/>
              </a:lnSpc>
            </a:pPr>
            <a:r>
              <a:rPr lang="en-US" dirty="0">
                <a:solidFill>
                  <a:schemeClr val="accent1"/>
                </a:solidFill>
              </a:rPr>
              <a:t>Facebook’s terms of service</a:t>
            </a:r>
            <a:r>
              <a:rPr lang="en-US" dirty="0"/>
              <a:t>:  users relinquish the use of their data for “data analysis, testing, [and] research.”</a:t>
            </a:r>
          </a:p>
          <a:p>
            <a:pPr>
              <a:lnSpc>
                <a:spcPct val="120000"/>
              </a:lnSpc>
            </a:pPr>
            <a:r>
              <a:rPr lang="en-US" dirty="0">
                <a:solidFill>
                  <a:schemeClr val="accent1"/>
                </a:solidFill>
              </a:rPr>
              <a:t>Facebook statement</a:t>
            </a:r>
            <a:r>
              <a:rPr lang="en-US" dirty="0"/>
              <a:t>:  “This research was conducted for a </a:t>
            </a:r>
            <a:r>
              <a:rPr lang="en-US" b="1" dirty="0"/>
              <a:t>single week</a:t>
            </a:r>
            <a:r>
              <a:rPr lang="en-US" dirty="0"/>
              <a:t> in 2012 and none of the data used was associated with a specific person’s Facebook account. We do research to improve </a:t>
            </a:r>
            <a:r>
              <a:rPr lang="en-US" b="1" dirty="0"/>
              <a:t>our services and to make the content people see on Facebook as relevant and engaging as possible</a:t>
            </a:r>
            <a:r>
              <a:rPr lang="en-US" dirty="0"/>
              <a:t>. A big part of this is </a:t>
            </a:r>
            <a:r>
              <a:rPr lang="en-US" b="1" dirty="0"/>
              <a:t>understanding how people respond </a:t>
            </a:r>
            <a:r>
              <a:rPr lang="en-US" dirty="0"/>
              <a:t>to different types of content, whether it’s positive or negative in tone, news from friends, or information from pages they follow. We carefully consider what research we do and have a strong internal review process. There is no unnecessary collection of people’s data in connection with these research initiatives and all data is stored securely.”</a:t>
            </a:r>
          </a:p>
        </p:txBody>
      </p:sp>
      <p:sp>
        <p:nvSpPr>
          <p:cNvPr id="5" name="Slide Number Placeholder 4"/>
          <p:cNvSpPr>
            <a:spLocks noGrp="1"/>
          </p:cNvSpPr>
          <p:nvPr>
            <p:ph type="sldNum" sz="quarter" idx="12"/>
          </p:nvPr>
        </p:nvSpPr>
        <p:spPr/>
        <p:txBody>
          <a:bodyPr/>
          <a:lstStyle/>
          <a:p>
            <a:fld id="{05072F42-4DFA-4725-86F9-7594E4AB4EB5}" type="slidenum">
              <a:rPr lang="en-GB" smtClean="0"/>
              <a:pPr/>
              <a:t>13</a:t>
            </a:fld>
            <a:endParaRPr lang="en-GB"/>
          </a:p>
        </p:txBody>
      </p:sp>
      <p:sp>
        <p:nvSpPr>
          <p:cNvPr id="7" name="TextBox 6"/>
          <p:cNvSpPr txBox="1"/>
          <p:nvPr/>
        </p:nvSpPr>
        <p:spPr>
          <a:xfrm>
            <a:off x="5506720" y="1168400"/>
            <a:ext cx="184666" cy="400110"/>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2478177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Was this Ethical?</a:t>
            </a:r>
          </a:p>
        </p:txBody>
      </p:sp>
      <p:sp>
        <p:nvSpPr>
          <p:cNvPr id="3" name="Content Placeholder 2"/>
          <p:cNvSpPr>
            <a:spLocks noGrp="1"/>
          </p:cNvSpPr>
          <p:nvPr>
            <p:ph idx="1"/>
          </p:nvPr>
        </p:nvSpPr>
        <p:spPr>
          <a:xfrm>
            <a:off x="906859" y="1342689"/>
            <a:ext cx="7514035" cy="3762671"/>
          </a:xfrm>
        </p:spPr>
        <p:txBody>
          <a:bodyPr/>
          <a:lstStyle/>
          <a:p>
            <a:r>
              <a:rPr lang="en-US" sz="2000" dirty="0"/>
              <a:t>“And at the end of the day, the actual impact on people in the experiment was the </a:t>
            </a:r>
            <a:r>
              <a:rPr lang="en-US" sz="2000" b="1" dirty="0"/>
              <a:t>minimal amount</a:t>
            </a:r>
            <a:r>
              <a:rPr lang="en-US" sz="2000" dirty="0"/>
              <a:t> to statistically detect it,”</a:t>
            </a:r>
          </a:p>
          <a:p>
            <a:r>
              <a:rPr lang="en-US" sz="2000" dirty="0"/>
              <a:t>“Having written and designed this experiment myself, I can tell you that our goal was never to upset anyone. […] In hindsight, the research benefits of the paper may not have justified all of this anxiety.”</a:t>
            </a:r>
          </a:p>
          <a:p>
            <a:endParaRPr lang="en-US" sz="2000" dirty="0"/>
          </a:p>
          <a:p>
            <a:pPr marL="285750" lvl="1" indent="0">
              <a:buNone/>
            </a:pPr>
            <a:r>
              <a:rPr lang="en-US" sz="2000" dirty="0"/>
              <a:t>Adam D.I. Kramer, </a:t>
            </a:r>
            <a:br>
              <a:rPr lang="en-US" sz="2000" dirty="0"/>
            </a:br>
            <a:r>
              <a:rPr lang="en-US" sz="2000" dirty="0"/>
              <a:t>Facebook social psychologist </a:t>
            </a:r>
          </a:p>
          <a:p>
            <a:pPr marL="0" indent="0">
              <a:buNone/>
            </a:pPr>
            <a:endParaRPr lang="en-US" sz="2000" dirty="0"/>
          </a:p>
          <a:p>
            <a:endParaRPr lang="en-US" dirty="0"/>
          </a:p>
          <a:p>
            <a:endParaRPr lang="en-US" dirty="0"/>
          </a:p>
          <a:p>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14</a:t>
            </a:fld>
            <a:endParaRPr lang="en-GB"/>
          </a:p>
        </p:txBody>
      </p:sp>
    </p:spTree>
    <p:extLst>
      <p:ext uri="{BB962C8B-B14F-4D97-AF65-F5344CB8AC3E}">
        <p14:creationId xmlns:p14="http://schemas.microsoft.com/office/powerpoint/2010/main" val="2168956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Science and Informed Consent</a:t>
            </a:r>
          </a:p>
        </p:txBody>
      </p:sp>
      <p:sp>
        <p:nvSpPr>
          <p:cNvPr id="3" name="Content Placeholder 2"/>
          <p:cNvSpPr>
            <a:spLocks noGrp="1"/>
          </p:cNvSpPr>
          <p:nvPr>
            <p:ph idx="1"/>
          </p:nvPr>
        </p:nvSpPr>
        <p:spPr/>
        <p:txBody>
          <a:bodyPr/>
          <a:lstStyle/>
          <a:p>
            <a:r>
              <a:rPr lang="en-US" sz="2000" dirty="0"/>
              <a:t>Informed consent is often buried in the fine print</a:t>
            </a:r>
          </a:p>
          <a:p>
            <a:r>
              <a:rPr lang="en-US" sz="2000" dirty="0"/>
              <a:t>Data is often collected first; the experiment comes later</a:t>
            </a:r>
          </a:p>
          <a:p>
            <a:r>
              <a:rPr lang="en-US" sz="2000" dirty="0"/>
              <a:t>How the data, once collected, is going to be used is difficult to control</a:t>
            </a:r>
          </a:p>
          <a:p>
            <a:endParaRPr lang="en-US" sz="2000" dirty="0"/>
          </a:p>
          <a:p>
            <a:pPr marL="0" indent="0">
              <a:buNone/>
            </a:pPr>
            <a:r>
              <a:rPr lang="en-US" sz="2000" dirty="0"/>
              <a:t>Most people ignore the terms of usage and just click through!</a:t>
            </a:r>
          </a:p>
          <a:p>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15</a:t>
            </a:fld>
            <a:endParaRPr lang="en-GB"/>
          </a:p>
        </p:txBody>
      </p:sp>
    </p:spTree>
    <p:extLst>
      <p:ext uri="{BB962C8B-B14F-4D97-AF65-F5344CB8AC3E}">
        <p14:creationId xmlns:p14="http://schemas.microsoft.com/office/powerpoint/2010/main" val="1327375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OKCupid</a:t>
            </a:r>
            <a:r>
              <a:rPr lang="en-US" dirty="0"/>
              <a:t> Experiments with Customers</a:t>
            </a:r>
          </a:p>
        </p:txBody>
      </p:sp>
      <p:sp>
        <p:nvSpPr>
          <p:cNvPr id="3" name="Content Placeholder 2"/>
          <p:cNvSpPr>
            <a:spLocks noGrp="1"/>
          </p:cNvSpPr>
          <p:nvPr>
            <p:ph idx="1"/>
          </p:nvPr>
        </p:nvSpPr>
        <p:spPr>
          <a:xfrm>
            <a:off x="1113234" y="1377074"/>
            <a:ext cx="7514035" cy="3762671"/>
          </a:xfrm>
        </p:spPr>
        <p:txBody>
          <a:bodyPr>
            <a:normAutofit fontScale="70000" lnSpcReduction="20000"/>
          </a:bodyPr>
          <a:lstStyle/>
          <a:p>
            <a:pPr marL="0" indent="0">
              <a:lnSpc>
                <a:spcPct val="120000"/>
              </a:lnSpc>
              <a:buNone/>
            </a:pPr>
            <a:r>
              <a:rPr lang="en-US" b="1" dirty="0"/>
              <a:t>“Love Is Blind Day”</a:t>
            </a:r>
          </a:p>
          <a:p>
            <a:pPr lvl="1">
              <a:lnSpc>
                <a:spcPct val="120000"/>
              </a:lnSpc>
            </a:pPr>
            <a:r>
              <a:rPr lang="en-US" sz="2400" dirty="0"/>
              <a:t>Suppressed photographs in user profiles so customer could not see profile photographs of potential people to meet</a:t>
            </a:r>
          </a:p>
          <a:p>
            <a:pPr lvl="1">
              <a:lnSpc>
                <a:spcPct val="120000"/>
              </a:lnSpc>
            </a:pPr>
            <a:r>
              <a:rPr lang="en-US" sz="2400" dirty="0"/>
              <a:t>Customers could still read what was written in profiles, e.g. interests</a:t>
            </a:r>
          </a:p>
          <a:p>
            <a:pPr lvl="1">
              <a:lnSpc>
                <a:spcPct val="120000"/>
              </a:lnSpc>
            </a:pPr>
            <a:r>
              <a:rPr lang="en-US" sz="2400" dirty="0"/>
              <a:t>Effect: people had longer conversations until photos restored!</a:t>
            </a:r>
          </a:p>
          <a:p>
            <a:pPr marL="0" indent="0">
              <a:lnSpc>
                <a:spcPct val="120000"/>
              </a:lnSpc>
              <a:buNone/>
            </a:pPr>
            <a:r>
              <a:rPr lang="en-US" dirty="0"/>
              <a:t>Other experiments:</a:t>
            </a:r>
          </a:p>
          <a:p>
            <a:pPr lvl="1">
              <a:lnSpc>
                <a:spcPct val="120000"/>
              </a:lnSpc>
            </a:pPr>
            <a:r>
              <a:rPr lang="en-US" sz="2400" dirty="0"/>
              <a:t>Took people with low compatibility score, told them it was high</a:t>
            </a:r>
          </a:p>
          <a:p>
            <a:pPr lvl="1">
              <a:lnSpc>
                <a:spcPct val="120000"/>
              </a:lnSpc>
            </a:pPr>
            <a:r>
              <a:rPr lang="en-US" sz="2400" dirty="0"/>
              <a:t>Took people with high compatibility score, told them it was low</a:t>
            </a:r>
          </a:p>
          <a:p>
            <a:pPr lvl="1">
              <a:lnSpc>
                <a:spcPct val="120000"/>
              </a:lnSpc>
            </a:pPr>
            <a:r>
              <a:rPr lang="en-US" sz="2400" dirty="0"/>
              <a:t>Three by three test matrix:  30, 60 and 90% compatibility score actual versus 30, 60, and 90% declared</a:t>
            </a:r>
          </a:p>
          <a:p>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16</a:t>
            </a:fld>
            <a:endParaRPr lang="en-GB"/>
          </a:p>
        </p:txBody>
      </p:sp>
      <p:sp>
        <p:nvSpPr>
          <p:cNvPr id="7" name="Rectangle 6">
            <a:extLst>
              <a:ext uri="{FF2B5EF4-FFF2-40B4-BE49-F238E27FC236}">
                <a16:creationId xmlns:a16="http://schemas.microsoft.com/office/drawing/2014/main" id="{EFB4F474-D631-44D6-A7E8-9A16692613B1}"/>
              </a:ext>
            </a:extLst>
          </p:cNvPr>
          <p:cNvSpPr/>
          <p:nvPr/>
        </p:nvSpPr>
        <p:spPr>
          <a:xfrm>
            <a:off x="1604015" y="5004614"/>
            <a:ext cx="6264212" cy="276999"/>
          </a:xfrm>
          <a:prstGeom prst="rect">
            <a:avLst/>
          </a:prstGeom>
        </p:spPr>
        <p:txBody>
          <a:bodyPr wrap="square">
            <a:spAutoFit/>
          </a:bodyPr>
          <a:lstStyle/>
          <a:p>
            <a:r>
              <a:rPr lang="en-US" sz="1200" i="1" dirty="0" err="1">
                <a:solidFill>
                  <a:schemeClr val="accent1"/>
                </a:solidFill>
              </a:rPr>
              <a:t>OKCupid</a:t>
            </a:r>
            <a:r>
              <a:rPr lang="en-US" sz="1200" i="1" dirty="0">
                <a:solidFill>
                  <a:schemeClr val="accent1"/>
                </a:solidFill>
              </a:rPr>
              <a:t> Plays With Love in User Experiments</a:t>
            </a:r>
            <a:r>
              <a:rPr lang="en-US" sz="1200" dirty="0">
                <a:solidFill>
                  <a:schemeClr val="accent1"/>
                </a:solidFill>
              </a:rPr>
              <a:t>, Molly Wood, NY Times, July 28, 2014</a:t>
            </a:r>
          </a:p>
        </p:txBody>
      </p:sp>
    </p:spTree>
    <p:extLst>
      <p:ext uri="{BB962C8B-B14F-4D97-AF65-F5344CB8AC3E}">
        <p14:creationId xmlns:p14="http://schemas.microsoft.com/office/powerpoint/2010/main" val="2752651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Was this Legal?  Ethical?</a:t>
            </a:r>
          </a:p>
        </p:txBody>
      </p:sp>
      <p:sp>
        <p:nvSpPr>
          <p:cNvPr id="3" name="Content Placeholder 2"/>
          <p:cNvSpPr>
            <a:spLocks noGrp="1"/>
          </p:cNvSpPr>
          <p:nvPr>
            <p:ph idx="1"/>
          </p:nvPr>
        </p:nvSpPr>
        <p:spPr/>
        <p:txBody>
          <a:bodyPr>
            <a:normAutofit/>
          </a:bodyPr>
          <a:lstStyle/>
          <a:p>
            <a:r>
              <a:rPr lang="en-US" sz="2000" dirty="0">
                <a:solidFill>
                  <a:schemeClr val="accent1"/>
                </a:solidFill>
              </a:rPr>
              <a:t>CEO (through 2015) Christian Rudder</a:t>
            </a:r>
            <a:r>
              <a:rPr lang="en-US" sz="2000" dirty="0"/>
              <a:t>:  “But guess what, everybody: if you use the Internet, you’re the subject of </a:t>
            </a:r>
            <a:r>
              <a:rPr lang="en-US" sz="2000" b="1" dirty="0"/>
              <a:t>hundreds of experiments</a:t>
            </a:r>
            <a:r>
              <a:rPr lang="en-US" sz="2000" dirty="0"/>
              <a:t> at any given time, on every site. That’s how websites work.”</a:t>
            </a:r>
          </a:p>
          <a:p>
            <a:pPr lvl="1"/>
            <a:r>
              <a:rPr lang="en-US" sz="1800" dirty="0"/>
              <a:t>Indeed Google changes rankings, Facebook A/B tests user functionality and recommendations, etc.</a:t>
            </a:r>
          </a:p>
          <a:p>
            <a:r>
              <a:rPr lang="en-US" sz="2000" dirty="0"/>
              <a:t>On the other hand, having a company </a:t>
            </a:r>
            <a:r>
              <a:rPr lang="en-US" sz="2000" b="1" dirty="0"/>
              <a:t>intentionally lie to you</a:t>
            </a:r>
            <a:r>
              <a:rPr lang="en-US" sz="2000" dirty="0"/>
              <a:t>, intentionally give you a wrong score, is something that many people consider socially unacceptable.</a:t>
            </a:r>
          </a:p>
        </p:txBody>
      </p:sp>
      <p:sp>
        <p:nvSpPr>
          <p:cNvPr id="5" name="Slide Number Placeholder 4"/>
          <p:cNvSpPr>
            <a:spLocks noGrp="1"/>
          </p:cNvSpPr>
          <p:nvPr>
            <p:ph type="sldNum" sz="quarter" idx="12"/>
          </p:nvPr>
        </p:nvSpPr>
        <p:spPr/>
        <p:txBody>
          <a:bodyPr/>
          <a:lstStyle/>
          <a:p>
            <a:fld id="{05072F42-4DFA-4725-86F9-7594E4AB4EB5}" type="slidenum">
              <a:rPr lang="en-GB" smtClean="0"/>
              <a:pPr/>
              <a:t>17</a:t>
            </a:fld>
            <a:endParaRPr lang="en-GB"/>
          </a:p>
        </p:txBody>
      </p:sp>
    </p:spTree>
    <p:extLst>
      <p:ext uri="{BB962C8B-B14F-4D97-AF65-F5344CB8AC3E}">
        <p14:creationId xmlns:p14="http://schemas.microsoft.com/office/powerpoint/2010/main" val="1905644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Intellectual Property</a:t>
            </a:r>
          </a:p>
        </p:txBody>
      </p:sp>
      <p:sp>
        <p:nvSpPr>
          <p:cNvPr id="3" name="Content Placeholder 2"/>
          <p:cNvSpPr>
            <a:spLocks noGrp="1"/>
          </p:cNvSpPr>
          <p:nvPr>
            <p:ph idx="1"/>
          </p:nvPr>
        </p:nvSpPr>
        <p:spPr>
          <a:xfrm>
            <a:off x="1113235" y="1431120"/>
            <a:ext cx="7142193" cy="3789294"/>
          </a:xfrm>
        </p:spPr>
        <p:txBody>
          <a:bodyPr>
            <a:normAutofit fontScale="85000" lnSpcReduction="10000"/>
          </a:bodyPr>
          <a:lstStyle/>
          <a:p>
            <a:r>
              <a:rPr lang="en-US" b="1" dirty="0"/>
              <a:t>Patents </a:t>
            </a:r>
            <a:r>
              <a:rPr lang="en-US" dirty="0"/>
              <a:t>only protect implementations, </a:t>
            </a:r>
            <a:r>
              <a:rPr lang="en-US" b="1" dirty="0"/>
              <a:t>not ideas</a:t>
            </a:r>
          </a:p>
          <a:p>
            <a:r>
              <a:rPr lang="en-US" i="1" dirty="0"/>
              <a:t>Artistic expression</a:t>
            </a:r>
            <a:r>
              <a:rPr lang="en-US" dirty="0"/>
              <a:t> can be </a:t>
            </a:r>
            <a:r>
              <a:rPr lang="en-US" b="1" dirty="0"/>
              <a:t>copyrighted</a:t>
            </a:r>
            <a:r>
              <a:rPr lang="en-US" dirty="0"/>
              <a:t>:  exclusive legal right to print, publish, perform, film or record and authorize others to do the same</a:t>
            </a:r>
          </a:p>
          <a:p>
            <a:r>
              <a:rPr lang="en-US" b="1" dirty="0"/>
              <a:t>Derivative</a:t>
            </a:r>
            <a:r>
              <a:rPr lang="en-US" dirty="0"/>
              <a:t> work can be created with permission</a:t>
            </a:r>
          </a:p>
          <a:p>
            <a:pPr lvl="1"/>
            <a:r>
              <a:rPr lang="en-US" sz="2100" dirty="0"/>
              <a:t>There’s also a notion of </a:t>
            </a:r>
            <a:r>
              <a:rPr lang="en-US" sz="2100" b="1" dirty="0"/>
              <a:t>citation</a:t>
            </a:r>
            <a:r>
              <a:rPr lang="en-US" sz="2100" dirty="0"/>
              <a:t>, in which we give credit to the owner</a:t>
            </a:r>
          </a:p>
          <a:p>
            <a:r>
              <a:rPr lang="en-US" dirty="0"/>
              <a:t>What about data?</a:t>
            </a:r>
          </a:p>
          <a:p>
            <a:pPr lvl="1"/>
            <a:r>
              <a:rPr lang="en-US" sz="2100" dirty="0"/>
              <a:t>Wikipedia, Yelp, Rotten Tomatoes, TripAdvisor</a:t>
            </a:r>
          </a:p>
          <a:p>
            <a:pPr lvl="1"/>
            <a:r>
              <a:rPr lang="en-US" sz="2100" dirty="0"/>
              <a:t>A clinical data set, a company’s data, your gene sequence, …</a:t>
            </a:r>
          </a:p>
          <a:p>
            <a:r>
              <a:rPr lang="en-US" dirty="0"/>
              <a:t>What does it reveal about people?</a:t>
            </a:r>
          </a:p>
        </p:txBody>
      </p:sp>
      <p:sp>
        <p:nvSpPr>
          <p:cNvPr id="5" name="Slide Number Placeholder 4"/>
          <p:cNvSpPr>
            <a:spLocks noGrp="1"/>
          </p:cNvSpPr>
          <p:nvPr>
            <p:ph type="sldNum" sz="quarter" idx="12"/>
          </p:nvPr>
        </p:nvSpPr>
        <p:spPr/>
        <p:txBody>
          <a:bodyPr/>
          <a:lstStyle/>
          <a:p>
            <a:fld id="{05072F42-4DFA-4725-86F9-7594E4AB4EB5}" type="slidenum">
              <a:rPr lang="en-GB" smtClean="0"/>
              <a:pPr/>
              <a:t>18</a:t>
            </a:fld>
            <a:endParaRPr lang="en-GB"/>
          </a:p>
        </p:txBody>
      </p:sp>
    </p:spTree>
    <p:extLst>
      <p:ext uri="{BB962C8B-B14F-4D97-AF65-F5344CB8AC3E}">
        <p14:creationId xmlns:p14="http://schemas.microsoft.com/office/powerpoint/2010/main" val="5791778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13931"/>
            <a:ext cx="2125980" cy="1783080"/>
          </a:xfrm>
        </p:spPr>
        <p:txBody>
          <a:bodyPr>
            <a:normAutofit/>
          </a:bodyPr>
          <a:lstStyle/>
          <a:p>
            <a:br>
              <a:rPr lang="en-US" dirty="0"/>
            </a:br>
            <a:br>
              <a:rPr lang="en-US" dirty="0"/>
            </a:br>
            <a:endParaRPr lang="en-US" dirty="0"/>
          </a:p>
        </p:txBody>
      </p:sp>
      <p:pic>
        <p:nvPicPr>
          <p:cNvPr id="5" name="Content Placeholder 4" descr="Screen Shot 2017-03-06 at 6.09.12 PM.png"/>
          <p:cNvPicPr>
            <a:picLocks noGrp="1" noChangeAspect="1"/>
          </p:cNvPicPr>
          <p:nvPr>
            <p:ph idx="1"/>
          </p:nvPr>
        </p:nvPicPr>
        <p:blipFill rotWithShape="1">
          <a:blip r:embed="rId3">
            <a:extLst>
              <a:ext uri="{28A0092B-C50C-407E-A947-70E740481C1C}">
                <a14:useLocalDpi xmlns:a14="http://schemas.microsoft.com/office/drawing/2010/main" val="0"/>
              </a:ext>
            </a:extLst>
          </a:blip>
          <a:srcRect l="900" t="-202" r="8267" b="4782"/>
          <a:stretch/>
        </p:blipFill>
        <p:spPr>
          <a:xfrm>
            <a:off x="1446136" y="1418535"/>
            <a:ext cx="7198244" cy="2121900"/>
          </a:xfrm>
        </p:spPr>
      </p:pic>
      <p:pic>
        <p:nvPicPr>
          <p:cNvPr id="6" name="Picture 5" descr="Screen Shot 2017-03-06 at 6.09.2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27350" y="4045039"/>
            <a:ext cx="2552700" cy="531238"/>
          </a:xfrm>
          <a:prstGeom prst="rect">
            <a:avLst/>
          </a:prstGeom>
        </p:spPr>
      </p:pic>
    </p:spTree>
    <p:extLst>
      <p:ext uri="{BB962C8B-B14F-4D97-AF65-F5344CB8AC3E}">
        <p14:creationId xmlns:p14="http://schemas.microsoft.com/office/powerpoint/2010/main" val="11674235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Data Science Models Affect</a:t>
            </a:r>
            <a:br>
              <a:rPr lang="en-US" dirty="0"/>
            </a:br>
            <a:r>
              <a:rPr lang="en-US" dirty="0"/>
              <a:t>Every Aspect of Society</a:t>
            </a:r>
          </a:p>
        </p:txBody>
      </p:sp>
      <p:sp>
        <p:nvSpPr>
          <p:cNvPr id="5" name="Content Placeholder 4"/>
          <p:cNvSpPr>
            <a:spLocks noGrp="1"/>
          </p:cNvSpPr>
          <p:nvPr>
            <p:ph idx="1"/>
          </p:nvPr>
        </p:nvSpPr>
        <p:spPr/>
        <p:txBody>
          <a:bodyPr>
            <a:normAutofit/>
          </a:bodyPr>
          <a:lstStyle/>
          <a:p>
            <a:r>
              <a:rPr lang="en-US" sz="2000" dirty="0"/>
              <a:t>Admission to schools</a:t>
            </a:r>
          </a:p>
          <a:p>
            <a:r>
              <a:rPr lang="en-US" sz="2000" dirty="0"/>
              <a:t>Who to hire (and who to fire)</a:t>
            </a:r>
          </a:p>
          <a:p>
            <a:r>
              <a:rPr lang="en-US" sz="2000" dirty="0"/>
              <a:t>Work schedules</a:t>
            </a:r>
          </a:p>
          <a:p>
            <a:r>
              <a:rPr lang="en-US" sz="2000" dirty="0"/>
              <a:t>Who to date</a:t>
            </a:r>
          </a:p>
          <a:p>
            <a:r>
              <a:rPr lang="en-US" sz="2000" dirty="0"/>
              <a:t>Whether to grant a loan</a:t>
            </a:r>
          </a:p>
          <a:p>
            <a:r>
              <a:rPr lang="en-US" sz="2000" dirty="0"/>
              <a:t>What ads are shown, discounts are given </a:t>
            </a:r>
          </a:p>
          <a:p>
            <a:r>
              <a:rPr lang="en-US" sz="2000" dirty="0"/>
              <a:t>What news and social media posts you see</a:t>
            </a:r>
          </a:p>
          <a:p>
            <a:r>
              <a:rPr lang="mr-IN" sz="2000" dirty="0"/>
              <a:t>…</a:t>
            </a:r>
            <a:r>
              <a:rPr lang="en-US" sz="2000" dirty="0"/>
              <a:t>.</a:t>
            </a:r>
          </a:p>
        </p:txBody>
      </p:sp>
      <p:sp>
        <p:nvSpPr>
          <p:cNvPr id="3" name="Slide Number Placeholder 2"/>
          <p:cNvSpPr>
            <a:spLocks noGrp="1"/>
          </p:cNvSpPr>
          <p:nvPr>
            <p:ph type="sldNum" sz="quarter" idx="12"/>
          </p:nvPr>
        </p:nvSpPr>
        <p:spPr/>
        <p:txBody>
          <a:bodyPr/>
          <a:lstStyle/>
          <a:p>
            <a:fld id="{B9495505-AA8D-4EA2-BB21-59D01CA86624}" type="slidenum">
              <a:rPr lang="en-US" smtClean="0"/>
              <a:pPr/>
              <a:t>2</a:t>
            </a:fld>
            <a:endParaRPr lang="en-US"/>
          </a:p>
        </p:txBody>
      </p:sp>
    </p:spTree>
    <p:extLst>
      <p:ext uri="{BB962C8B-B14F-4D97-AF65-F5344CB8AC3E}">
        <p14:creationId xmlns:p14="http://schemas.microsoft.com/office/powerpoint/2010/main" val="20389654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669302" y="360917"/>
            <a:ext cx="8191894" cy="1741493"/>
          </a:xfrm>
        </p:spPr>
        <p:txBody>
          <a:bodyPr>
            <a:noAutofit/>
          </a:bodyPr>
          <a:lstStyle/>
          <a:p>
            <a:r>
              <a:rPr lang="en-US" sz="3300" dirty="0"/>
              <a:t>Targeted marketing: Cambridge </a:t>
            </a:r>
            <a:r>
              <a:rPr lang="en-US" sz="3300" dirty="0" err="1"/>
              <a:t>Analytica</a:t>
            </a:r>
            <a:endParaRPr lang="en-US" sz="3300" dirty="0"/>
          </a:p>
        </p:txBody>
      </p:sp>
      <p:pic>
        <p:nvPicPr>
          <p:cNvPr id="7" name="Content Placeholder 4" descr="Screen Shot 2017-03-05 at 12.18.50 PM.png"/>
          <p:cNvPicPr>
            <a:picLocks noGrp="1" noChangeAspect="1"/>
          </p:cNvPicPr>
          <p:nvPr>
            <p:ph idx="1"/>
          </p:nvPr>
        </p:nvPicPr>
        <p:blipFill rotWithShape="1">
          <a:blip r:embed="rId3">
            <a:extLst>
              <a:ext uri="{28A0092B-C50C-407E-A947-70E740481C1C}">
                <a14:useLocalDpi xmlns:a14="http://schemas.microsoft.com/office/drawing/2010/main" val="0"/>
              </a:ext>
            </a:extLst>
          </a:blip>
          <a:srcRect l="164" t="313" r="2773" b="498"/>
          <a:stretch/>
        </p:blipFill>
        <p:spPr>
          <a:xfrm>
            <a:off x="672508" y="1101322"/>
            <a:ext cx="8471494" cy="4327929"/>
          </a:xfrm>
        </p:spPr>
      </p:pic>
    </p:spTree>
    <p:extLst>
      <p:ext uri="{BB962C8B-B14F-4D97-AF65-F5344CB8AC3E}">
        <p14:creationId xmlns:p14="http://schemas.microsoft.com/office/powerpoint/2010/main" val="30105598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9690" y="1881212"/>
            <a:ext cx="7514035" cy="1089755"/>
          </a:xfrm>
        </p:spPr>
        <p:txBody>
          <a:bodyPr>
            <a:normAutofit/>
          </a:bodyPr>
          <a:lstStyle/>
          <a:p>
            <a:r>
              <a:rPr lang="en-US" sz="4000" dirty="0"/>
              <a:t>Privacy</a:t>
            </a:r>
          </a:p>
        </p:txBody>
      </p:sp>
      <p:sp>
        <p:nvSpPr>
          <p:cNvPr id="5" name="Slide Number Placeholder 4"/>
          <p:cNvSpPr>
            <a:spLocks noGrp="1"/>
          </p:cNvSpPr>
          <p:nvPr>
            <p:ph type="sldNum" sz="quarter" idx="12"/>
          </p:nvPr>
        </p:nvSpPr>
        <p:spPr/>
        <p:txBody>
          <a:bodyPr/>
          <a:lstStyle/>
          <a:p>
            <a:fld id="{05072F42-4DFA-4725-86F9-7594E4AB4EB5}" type="slidenum">
              <a:rPr lang="en-GB" smtClean="0"/>
              <a:pPr/>
              <a:t>21</a:t>
            </a:fld>
            <a:endParaRPr lang="en-GB"/>
          </a:p>
        </p:txBody>
      </p:sp>
    </p:spTree>
    <p:extLst>
      <p:ext uri="{BB962C8B-B14F-4D97-AF65-F5344CB8AC3E}">
        <p14:creationId xmlns:p14="http://schemas.microsoft.com/office/powerpoint/2010/main" val="28680476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4028" y="58085"/>
            <a:ext cx="7514035" cy="1089755"/>
          </a:xfrm>
        </p:spPr>
        <p:txBody>
          <a:bodyPr/>
          <a:lstStyle/>
          <a:p>
            <a:r>
              <a:rPr lang="en-US" dirty="0" err="1"/>
              <a:t>OKCupid</a:t>
            </a:r>
            <a:r>
              <a:rPr lang="en-US" dirty="0"/>
              <a:t> Data Publicly Released</a:t>
            </a:r>
          </a:p>
        </p:txBody>
      </p:sp>
      <p:sp>
        <p:nvSpPr>
          <p:cNvPr id="3" name="Content Placeholder 2"/>
          <p:cNvSpPr>
            <a:spLocks noGrp="1"/>
          </p:cNvSpPr>
          <p:nvPr>
            <p:ph idx="1"/>
          </p:nvPr>
        </p:nvSpPr>
        <p:spPr>
          <a:xfrm>
            <a:off x="1114027" y="1587148"/>
            <a:ext cx="7514035" cy="3762671"/>
          </a:xfrm>
        </p:spPr>
        <p:txBody>
          <a:bodyPr>
            <a:normAutofit/>
          </a:bodyPr>
          <a:lstStyle/>
          <a:p>
            <a:pPr marL="0" indent="0">
              <a:buNone/>
            </a:pPr>
            <a:r>
              <a:rPr lang="en-US" sz="2200" dirty="0"/>
              <a:t>May 8, 2016: Danish researchers publicly released a dataset of ~70,000 </a:t>
            </a:r>
            <a:r>
              <a:rPr lang="en-US" sz="2200" dirty="0" err="1"/>
              <a:t>OKcupid</a:t>
            </a:r>
            <a:r>
              <a:rPr lang="en-US" sz="2200" dirty="0"/>
              <a:t> users</a:t>
            </a:r>
          </a:p>
          <a:p>
            <a:pPr lvl="1"/>
            <a:r>
              <a:rPr lang="en-US" sz="1900" dirty="0"/>
              <a:t>Usernames, age, gender, location, what kind of relationship they are interested in</a:t>
            </a:r>
          </a:p>
          <a:p>
            <a:pPr lvl="1"/>
            <a:r>
              <a:rPr lang="en-US" sz="1900" dirty="0"/>
              <a:t>Personality traits, answers to 1000s of profiling questions</a:t>
            </a:r>
          </a:p>
          <a:p>
            <a:pPr marL="0" indent="0">
              <a:buNone/>
            </a:pPr>
            <a:r>
              <a:rPr lang="en-US" sz="2200" dirty="0"/>
              <a:t>Did they attempt to anonymize?</a:t>
            </a:r>
          </a:p>
          <a:p>
            <a:pPr lvl="1"/>
            <a:r>
              <a:rPr lang="en-US" sz="2000" dirty="0"/>
              <a:t>Researcher’s response:  “</a:t>
            </a:r>
            <a:r>
              <a:rPr lang="mr-IN" sz="2000" dirty="0"/>
              <a:t>…</a:t>
            </a:r>
            <a:r>
              <a:rPr lang="en-US" sz="2000" dirty="0"/>
              <a:t> all the data found in the dataset are or were already publicly available, so releasing this dataset merely presents it in a more useful form.”</a:t>
            </a:r>
          </a:p>
          <a:p>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22</a:t>
            </a:fld>
            <a:endParaRPr lang="en-GB"/>
          </a:p>
        </p:txBody>
      </p:sp>
      <p:sp>
        <p:nvSpPr>
          <p:cNvPr id="6" name="TextBox 5"/>
          <p:cNvSpPr txBox="1"/>
          <p:nvPr/>
        </p:nvSpPr>
        <p:spPr>
          <a:xfrm>
            <a:off x="3130605" y="1029483"/>
            <a:ext cx="3159438" cy="338554"/>
          </a:xfrm>
          <a:prstGeom prst="rect">
            <a:avLst/>
          </a:prstGeom>
          <a:noFill/>
        </p:spPr>
        <p:txBody>
          <a:bodyPr wrap="none" rtlCol="0">
            <a:spAutoFit/>
          </a:bodyPr>
          <a:lstStyle/>
          <a:p>
            <a:r>
              <a:rPr lang="en-US" sz="1600" dirty="0"/>
              <a:t>WIRED, Michael Zimmer 5/14/16</a:t>
            </a:r>
          </a:p>
        </p:txBody>
      </p:sp>
    </p:spTree>
    <p:extLst>
      <p:ext uri="{BB962C8B-B14F-4D97-AF65-F5344CB8AC3E}">
        <p14:creationId xmlns:p14="http://schemas.microsoft.com/office/powerpoint/2010/main" val="22982444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Was the </a:t>
            </a:r>
            <a:r>
              <a:rPr lang="en-US" dirty="0" err="1"/>
              <a:t>OKCupid</a:t>
            </a:r>
            <a:r>
              <a:rPr lang="en-US" dirty="0"/>
              <a:t> Data “Public”?</a:t>
            </a:r>
          </a:p>
        </p:txBody>
      </p:sp>
      <p:sp>
        <p:nvSpPr>
          <p:cNvPr id="3" name="Content Placeholder 2"/>
          <p:cNvSpPr>
            <a:spLocks noGrp="1"/>
          </p:cNvSpPr>
          <p:nvPr>
            <p:ph idx="1"/>
          </p:nvPr>
        </p:nvSpPr>
        <p:spPr>
          <a:xfrm>
            <a:off x="1113236" y="1568918"/>
            <a:ext cx="7020112" cy="3651495"/>
          </a:xfrm>
        </p:spPr>
        <p:txBody>
          <a:bodyPr>
            <a:noAutofit/>
          </a:bodyPr>
          <a:lstStyle/>
          <a:p>
            <a:pPr marL="0" indent="0">
              <a:buNone/>
            </a:pPr>
            <a:r>
              <a:rPr lang="en-US" sz="2000" dirty="0"/>
              <a:t>Data acquired by screen scraping – methodology not fully explained</a:t>
            </a:r>
          </a:p>
          <a:p>
            <a:pPr lvl="1"/>
            <a:r>
              <a:rPr lang="en-US" sz="1800" dirty="0"/>
              <a:t>Likely from an </a:t>
            </a:r>
            <a:r>
              <a:rPr lang="en-US" sz="1800" dirty="0" err="1"/>
              <a:t>OkCupid</a:t>
            </a:r>
            <a:r>
              <a:rPr lang="en-US" sz="1800" dirty="0"/>
              <a:t> profile researchers created!</a:t>
            </a:r>
          </a:p>
          <a:p>
            <a:pPr marL="0" indent="0">
              <a:buNone/>
            </a:pPr>
            <a:r>
              <a:rPr lang="en-US" sz="2000" dirty="0" err="1"/>
              <a:t>OkCupid</a:t>
            </a:r>
            <a:r>
              <a:rPr lang="en-US" sz="2000" dirty="0"/>
              <a:t> users may restrict the visibility of their profiles to </a:t>
            </a:r>
            <a:r>
              <a:rPr lang="en-US" sz="2000" i="1" dirty="0"/>
              <a:t>logged-in users only</a:t>
            </a:r>
          </a:p>
          <a:p>
            <a:pPr lvl="1"/>
            <a:r>
              <a:rPr lang="en-US" sz="1800" dirty="0"/>
              <a:t>Likely that the researchers collected—and released—profiles that were intended to </a:t>
            </a:r>
            <a:r>
              <a:rPr lang="en-US" sz="1800" i="1" dirty="0"/>
              <a:t>not</a:t>
            </a:r>
            <a:r>
              <a:rPr lang="en-US" sz="1800" dirty="0"/>
              <a:t> be publicly viewable</a:t>
            </a:r>
          </a:p>
        </p:txBody>
      </p:sp>
      <p:sp>
        <p:nvSpPr>
          <p:cNvPr id="5" name="Slide Number Placeholder 4"/>
          <p:cNvSpPr>
            <a:spLocks noGrp="1"/>
          </p:cNvSpPr>
          <p:nvPr>
            <p:ph type="sldNum" sz="quarter" idx="12"/>
          </p:nvPr>
        </p:nvSpPr>
        <p:spPr/>
        <p:txBody>
          <a:bodyPr/>
          <a:lstStyle/>
          <a:p>
            <a:fld id="{05072F42-4DFA-4725-86F9-7594E4AB4EB5}" type="slidenum">
              <a:rPr lang="en-GB" smtClean="0"/>
              <a:pPr/>
              <a:t>23</a:t>
            </a:fld>
            <a:endParaRPr lang="en-GB"/>
          </a:p>
        </p:txBody>
      </p:sp>
    </p:spTree>
    <p:extLst>
      <p:ext uri="{BB962C8B-B14F-4D97-AF65-F5344CB8AC3E}">
        <p14:creationId xmlns:p14="http://schemas.microsoft.com/office/powerpoint/2010/main" val="12832474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Privacy is not Simple</a:t>
            </a:r>
          </a:p>
        </p:txBody>
      </p:sp>
      <p:sp>
        <p:nvSpPr>
          <p:cNvPr id="3" name="Content Placeholder 2"/>
          <p:cNvSpPr>
            <a:spLocks noGrp="1"/>
          </p:cNvSpPr>
          <p:nvPr>
            <p:ph idx="1"/>
          </p:nvPr>
        </p:nvSpPr>
        <p:spPr>
          <a:xfrm>
            <a:off x="835580" y="1249493"/>
            <a:ext cx="8069344" cy="3762671"/>
          </a:xfrm>
        </p:spPr>
        <p:txBody>
          <a:bodyPr>
            <a:normAutofit/>
          </a:bodyPr>
          <a:lstStyle/>
          <a:p>
            <a:pPr marL="0" indent="0">
              <a:buNone/>
            </a:pPr>
            <a:r>
              <a:rPr lang="en-US" sz="2000" dirty="0"/>
              <a:t>Many rules governing use of collected information</a:t>
            </a:r>
          </a:p>
          <a:p>
            <a:pPr lvl="1"/>
            <a:r>
              <a:rPr lang="en-US" sz="1800" b="1" dirty="0"/>
              <a:t>HIPAA: </a:t>
            </a:r>
            <a:r>
              <a:rPr lang="en-US" sz="1800" dirty="0"/>
              <a:t>Health Insurance Portability and Accountability Act </a:t>
            </a:r>
          </a:p>
          <a:p>
            <a:pPr lvl="1"/>
            <a:r>
              <a:rPr lang="en-US" sz="1800" b="1" dirty="0"/>
              <a:t>FERPA: </a:t>
            </a:r>
            <a:r>
              <a:rPr lang="en-US" sz="1800" dirty="0"/>
              <a:t>Family Educational Rights and Privacy Act</a:t>
            </a:r>
          </a:p>
          <a:p>
            <a:pPr lvl="1"/>
            <a:r>
              <a:rPr lang="en-US" sz="1800" b="1" dirty="0"/>
              <a:t>GDPR</a:t>
            </a:r>
            <a:r>
              <a:rPr lang="en-US" sz="1800" dirty="0"/>
              <a:t> General Data Protection Regulation  (Europe)</a:t>
            </a:r>
          </a:p>
          <a:p>
            <a:pPr marL="0" indent="0">
              <a:buNone/>
            </a:pPr>
            <a:endParaRPr lang="en-US" sz="2000" dirty="0"/>
          </a:p>
          <a:p>
            <a:pPr marL="0" indent="0">
              <a:buNone/>
            </a:pPr>
            <a:r>
              <a:rPr lang="en-US" sz="2000" dirty="0"/>
              <a:t>However, “information leakage” can lead to unexpected disclosures</a:t>
            </a:r>
          </a:p>
          <a:p>
            <a:pPr lvl="1"/>
            <a:r>
              <a:rPr lang="en-US" sz="1800" dirty="0"/>
              <a:t>E.g. smart water meters</a:t>
            </a:r>
          </a:p>
          <a:p>
            <a:pPr marL="0" indent="0">
              <a:buNone/>
            </a:pPr>
            <a:endParaRPr lang="en-US" sz="2000" dirty="0"/>
          </a:p>
          <a:p>
            <a:pPr marL="0" indent="0">
              <a:buNone/>
            </a:pPr>
            <a:r>
              <a:rPr lang="en-US" sz="2000" dirty="0"/>
              <a:t>“Privacy by trust” versus “privacy by design”</a:t>
            </a:r>
          </a:p>
          <a:p>
            <a:endParaRPr lang="en-US" dirty="0"/>
          </a:p>
          <a:p>
            <a:pPr lvl="1"/>
            <a:endParaRPr lang="en-US" dirty="0"/>
          </a:p>
          <a:p>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24</a:t>
            </a:fld>
            <a:endParaRPr lang="en-GB"/>
          </a:p>
        </p:txBody>
      </p:sp>
    </p:spTree>
    <p:extLst>
      <p:ext uri="{BB962C8B-B14F-4D97-AF65-F5344CB8AC3E}">
        <p14:creationId xmlns:p14="http://schemas.microsoft.com/office/powerpoint/2010/main" val="4542536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9B41FE-2487-4BC8-8650-C18915FE0752}"/>
              </a:ext>
            </a:extLst>
          </p:cNvPr>
          <p:cNvSpPr>
            <a:spLocks noGrp="1"/>
          </p:cNvSpPr>
          <p:nvPr>
            <p:ph type="title"/>
          </p:nvPr>
        </p:nvSpPr>
        <p:spPr/>
        <p:txBody>
          <a:bodyPr/>
          <a:lstStyle/>
          <a:p>
            <a:r>
              <a:rPr lang="en-US" dirty="0"/>
              <a:t>Another Example:</a:t>
            </a:r>
            <a:br>
              <a:rPr lang="en-US" dirty="0"/>
            </a:br>
            <a:r>
              <a:rPr lang="en-US" dirty="0"/>
              <a:t>License Plate Readers</a:t>
            </a:r>
          </a:p>
        </p:txBody>
      </p:sp>
      <p:sp>
        <p:nvSpPr>
          <p:cNvPr id="5" name="Slide Number Placeholder 4">
            <a:extLst>
              <a:ext uri="{FF2B5EF4-FFF2-40B4-BE49-F238E27FC236}">
                <a16:creationId xmlns:a16="http://schemas.microsoft.com/office/drawing/2014/main" id="{371390CF-94FD-4D38-9EEA-104F772D479F}"/>
              </a:ext>
            </a:extLst>
          </p:cNvPr>
          <p:cNvSpPr>
            <a:spLocks noGrp="1"/>
          </p:cNvSpPr>
          <p:nvPr>
            <p:ph type="sldNum" sz="quarter" idx="12"/>
          </p:nvPr>
        </p:nvSpPr>
        <p:spPr/>
        <p:txBody>
          <a:bodyPr/>
          <a:lstStyle/>
          <a:p>
            <a:pPr>
              <a:defRPr/>
            </a:pPr>
            <a:fld id="{B5D931A1-A42B-F94C-ADA3-91D74B0ACBA8}" type="slidenum">
              <a:rPr lang="en-GB" smtClean="0"/>
              <a:pPr>
                <a:defRPr/>
              </a:pPr>
              <a:t>25</a:t>
            </a:fld>
            <a:endParaRPr lang="en-GB"/>
          </a:p>
        </p:txBody>
      </p:sp>
      <p:pic>
        <p:nvPicPr>
          <p:cNvPr id="2050" name="Picture 2" descr="Image result for license plate readers">
            <a:extLst>
              <a:ext uri="{FF2B5EF4-FFF2-40B4-BE49-F238E27FC236}">
                <a16:creationId xmlns:a16="http://schemas.microsoft.com/office/drawing/2014/main" id="{62640095-C5EA-4269-BB95-FABFCD9257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975" y="1429922"/>
            <a:ext cx="5051425" cy="351743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40B7A111-B51E-4EA5-AE0A-8832CF2F8D58}"/>
              </a:ext>
            </a:extLst>
          </p:cNvPr>
          <p:cNvPicPr>
            <a:picLocks noChangeAspect="1"/>
          </p:cNvPicPr>
          <p:nvPr/>
        </p:nvPicPr>
        <p:blipFill>
          <a:blip r:embed="rId4"/>
          <a:stretch>
            <a:fillRect/>
          </a:stretch>
        </p:blipFill>
        <p:spPr>
          <a:xfrm>
            <a:off x="5449535" y="1429922"/>
            <a:ext cx="3259490" cy="2712825"/>
          </a:xfrm>
          <a:prstGeom prst="rect">
            <a:avLst/>
          </a:prstGeom>
        </p:spPr>
      </p:pic>
    </p:spTree>
    <p:extLst>
      <p:ext uri="{BB962C8B-B14F-4D97-AF65-F5344CB8AC3E}">
        <p14:creationId xmlns:p14="http://schemas.microsoft.com/office/powerpoint/2010/main" val="28403771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4982" y="154004"/>
            <a:ext cx="7514035" cy="1089755"/>
          </a:xfrm>
        </p:spPr>
        <p:txBody>
          <a:bodyPr/>
          <a:lstStyle/>
          <a:p>
            <a:r>
              <a:rPr lang="en-US" dirty="0"/>
              <a:t>De-Identification: </a:t>
            </a:r>
            <a:r>
              <a:rPr lang="en-US" b="1" dirty="0"/>
              <a:t>AOL user No. 4417749</a:t>
            </a:r>
            <a:endParaRPr lang="en-US" dirty="0"/>
          </a:p>
        </p:txBody>
      </p:sp>
      <p:sp>
        <p:nvSpPr>
          <p:cNvPr id="5" name="Content Placeholder 4"/>
          <p:cNvSpPr>
            <a:spLocks noGrp="1"/>
          </p:cNvSpPr>
          <p:nvPr>
            <p:ph idx="1"/>
          </p:nvPr>
        </p:nvSpPr>
        <p:spPr>
          <a:xfrm>
            <a:off x="999372" y="1243759"/>
            <a:ext cx="7711158" cy="4697548"/>
          </a:xfrm>
        </p:spPr>
        <p:txBody>
          <a:bodyPr>
            <a:noAutofit/>
          </a:bodyPr>
          <a:lstStyle/>
          <a:p>
            <a:pPr marL="0" indent="0">
              <a:buNone/>
            </a:pPr>
            <a:r>
              <a:rPr lang="en-US" sz="2000" dirty="0"/>
              <a:t>Is removing identifiable information from data (e.g. name, phone, address</a:t>
            </a:r>
            <a:r>
              <a:rPr lang="mr-IN" sz="2000" dirty="0"/>
              <a:t>…</a:t>
            </a:r>
            <a:r>
              <a:rPr lang="en-US" sz="2000" dirty="0"/>
              <a:t>) sufficient to protect the identity of individuals?</a:t>
            </a:r>
          </a:p>
          <a:p>
            <a:pPr marL="0" indent="0">
              <a:buNone/>
            </a:pPr>
            <a:r>
              <a:rPr lang="en-US" sz="2000" b="1" dirty="0">
                <a:solidFill>
                  <a:schemeClr val="accent1"/>
                </a:solidFill>
              </a:rPr>
              <a:t>AOL user No. 4417749:  </a:t>
            </a:r>
            <a:r>
              <a:rPr lang="en-US" sz="2000" dirty="0"/>
              <a:t>identified as Thelma Arnold based on search history </a:t>
            </a:r>
          </a:p>
          <a:p>
            <a:pPr lvl="1"/>
            <a:r>
              <a:rPr lang="en-US" sz="1800" dirty="0"/>
              <a:t>“Landscapers in Lilburn, Ga”,  several people with the last name Arnold,  “homes sold in shadow lake subdivision </a:t>
            </a:r>
            <a:r>
              <a:rPr lang="en-US" sz="1800" dirty="0" err="1"/>
              <a:t>gwinnett</a:t>
            </a:r>
            <a:r>
              <a:rPr lang="en-US" sz="1800" dirty="0"/>
              <a:t> county </a:t>
            </a:r>
            <a:r>
              <a:rPr lang="en-US" sz="1800" dirty="0" err="1"/>
              <a:t>georgia</a:t>
            </a:r>
            <a:r>
              <a:rPr lang="en-US" sz="1800" dirty="0"/>
              <a:t>”</a:t>
            </a:r>
          </a:p>
        </p:txBody>
      </p:sp>
      <p:sp>
        <p:nvSpPr>
          <p:cNvPr id="4" name="Slide Number Placeholder 3"/>
          <p:cNvSpPr>
            <a:spLocks noGrp="1"/>
          </p:cNvSpPr>
          <p:nvPr>
            <p:ph type="sldNum" sz="quarter" idx="12"/>
          </p:nvPr>
        </p:nvSpPr>
        <p:spPr/>
        <p:txBody>
          <a:bodyPr/>
          <a:lstStyle/>
          <a:p>
            <a:fld id="{05072F42-4DFA-4725-86F9-7594E4AB4EB5}" type="slidenum">
              <a:rPr lang="en-GB" smtClean="0"/>
              <a:pPr/>
              <a:t>26</a:t>
            </a:fld>
            <a:endParaRPr lang="en-GB"/>
          </a:p>
        </p:txBody>
      </p:sp>
    </p:spTree>
    <p:extLst>
      <p:ext uri="{BB962C8B-B14F-4D97-AF65-F5344CB8AC3E}">
        <p14:creationId xmlns:p14="http://schemas.microsoft.com/office/powerpoint/2010/main" val="32962999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9372" y="154004"/>
            <a:ext cx="7514035" cy="1089755"/>
          </a:xfrm>
        </p:spPr>
        <p:txBody>
          <a:bodyPr/>
          <a:lstStyle/>
          <a:p>
            <a:r>
              <a:rPr lang="en-US" dirty="0"/>
              <a:t>De-Identification: General Insurance Commission</a:t>
            </a:r>
          </a:p>
        </p:txBody>
      </p:sp>
      <p:sp>
        <p:nvSpPr>
          <p:cNvPr id="5" name="Content Placeholder 4"/>
          <p:cNvSpPr>
            <a:spLocks noGrp="1"/>
          </p:cNvSpPr>
          <p:nvPr>
            <p:ph idx="1"/>
          </p:nvPr>
        </p:nvSpPr>
        <p:spPr>
          <a:xfrm>
            <a:off x="999372" y="1436264"/>
            <a:ext cx="7711158" cy="4697548"/>
          </a:xfrm>
        </p:spPr>
        <p:txBody>
          <a:bodyPr>
            <a:noAutofit/>
          </a:bodyPr>
          <a:lstStyle/>
          <a:p>
            <a:pPr marL="0" indent="0">
              <a:buNone/>
            </a:pPr>
            <a:r>
              <a:rPr lang="en-US" sz="2000" dirty="0"/>
              <a:t>Is removing identifiable information from data (e.g. name, phone, address</a:t>
            </a:r>
            <a:r>
              <a:rPr lang="mr-IN" sz="2000" dirty="0"/>
              <a:t>…</a:t>
            </a:r>
            <a:r>
              <a:rPr lang="en-US" sz="2000" dirty="0"/>
              <a:t>) sufficient to protect the identity of individuals?</a:t>
            </a:r>
          </a:p>
          <a:p>
            <a:pPr marL="0" indent="0">
              <a:buNone/>
            </a:pPr>
            <a:r>
              <a:rPr lang="en-US" sz="2000" b="1" dirty="0">
                <a:solidFill>
                  <a:schemeClr val="accent1"/>
                </a:solidFill>
              </a:rPr>
              <a:t>Massachusetts re-identification incident:</a:t>
            </a:r>
            <a:r>
              <a:rPr lang="en-US" sz="2000" dirty="0">
                <a:solidFill>
                  <a:schemeClr val="accent1"/>
                </a:solidFill>
              </a:rPr>
              <a:t>  </a:t>
            </a:r>
            <a:r>
              <a:rPr lang="en-US" sz="2000" dirty="0"/>
              <a:t>The General Insurance Commission released de-identified health records. </a:t>
            </a:r>
          </a:p>
          <a:p>
            <a:pPr lvl="1"/>
            <a:r>
              <a:rPr lang="en-US" sz="2000" dirty="0" err="1"/>
              <a:t>Latanya</a:t>
            </a:r>
            <a:r>
              <a:rPr lang="en-US" sz="2000" dirty="0"/>
              <a:t> Sweeney used ZIP code, birth date, and sex to locate the health record of then-Governor William Weld. </a:t>
            </a:r>
          </a:p>
          <a:p>
            <a:pPr lvl="2"/>
            <a:r>
              <a:rPr lang="en-US" sz="1800" dirty="0"/>
              <a:t>She was able to look up his diagnoses and prescriptions. </a:t>
            </a:r>
          </a:p>
          <a:p>
            <a:pPr lvl="1"/>
            <a:r>
              <a:rPr lang="en-US" sz="2000" dirty="0"/>
              <a:t>This event was pivotal in revisions to the </a:t>
            </a:r>
            <a:r>
              <a:rPr lang="en-US" sz="2000" dirty="0">
                <a:hlinkClick r:id="rId3" tooltip="Health Insurance Portability and Accountability Act (HIPAA)"/>
              </a:rPr>
              <a:t>HIPAA Privacy Rule</a:t>
            </a:r>
            <a:r>
              <a:rPr lang="en-US" sz="2000" dirty="0"/>
              <a:t> to restrict disclosure of full birthdate and zip codes under the Safe Harbor standards. </a:t>
            </a:r>
          </a:p>
        </p:txBody>
      </p:sp>
      <p:sp>
        <p:nvSpPr>
          <p:cNvPr id="4" name="Slide Number Placeholder 3"/>
          <p:cNvSpPr>
            <a:spLocks noGrp="1"/>
          </p:cNvSpPr>
          <p:nvPr>
            <p:ph type="sldNum" sz="quarter" idx="12"/>
          </p:nvPr>
        </p:nvSpPr>
        <p:spPr/>
        <p:txBody>
          <a:bodyPr/>
          <a:lstStyle/>
          <a:p>
            <a:fld id="{05072F42-4DFA-4725-86F9-7594E4AB4EB5}" type="slidenum">
              <a:rPr lang="en-GB" smtClean="0"/>
              <a:pPr/>
              <a:t>27</a:t>
            </a:fld>
            <a:endParaRPr lang="en-GB"/>
          </a:p>
        </p:txBody>
      </p:sp>
    </p:spTree>
    <p:extLst>
      <p:ext uri="{BB962C8B-B14F-4D97-AF65-F5344CB8AC3E}">
        <p14:creationId xmlns:p14="http://schemas.microsoft.com/office/powerpoint/2010/main" val="36743205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Correlating data</a:t>
            </a:r>
          </a:p>
        </p:txBody>
      </p:sp>
      <p:sp>
        <p:nvSpPr>
          <p:cNvPr id="3" name="Content Placeholder 2"/>
          <p:cNvSpPr>
            <a:spLocks noGrp="1"/>
          </p:cNvSpPr>
          <p:nvPr>
            <p:ph idx="1"/>
          </p:nvPr>
        </p:nvSpPr>
        <p:spPr>
          <a:xfrm>
            <a:off x="1113235" y="1087371"/>
            <a:ext cx="7684776" cy="4499042"/>
          </a:xfrm>
        </p:spPr>
        <p:txBody>
          <a:bodyPr>
            <a:noAutofit/>
          </a:bodyPr>
          <a:lstStyle/>
          <a:p>
            <a:pPr marL="0" indent="0">
              <a:buNone/>
            </a:pPr>
            <a:r>
              <a:rPr lang="en-US" sz="2000" b="1" dirty="0">
                <a:solidFill>
                  <a:srgbClr val="A93023"/>
                </a:solidFill>
              </a:rPr>
              <a:t>Netflix Prize Competition: </a:t>
            </a:r>
            <a:r>
              <a:rPr lang="en-US" sz="2000" dirty="0"/>
              <a:t>released a de-identified data set with user ID, date, movie name, and the rating given by the user for that movie. </a:t>
            </a:r>
          </a:p>
          <a:p>
            <a:pPr lvl="1"/>
            <a:r>
              <a:rPr lang="en-US" sz="1800" dirty="0"/>
              <a:t>Researchers were able to link users with </a:t>
            </a:r>
            <a:r>
              <a:rPr lang="en-US" sz="1800" dirty="0" err="1"/>
              <a:t>IMDb's</a:t>
            </a:r>
            <a:r>
              <a:rPr lang="en-US" sz="1800" dirty="0"/>
              <a:t> system where the users were identified, and talked about (some of) the movies they watched.</a:t>
            </a:r>
          </a:p>
          <a:p>
            <a:pPr marL="0" indent="0">
              <a:buNone/>
            </a:pPr>
            <a:r>
              <a:rPr lang="en-US" sz="2000" b="1" dirty="0"/>
              <a:t>Problem: “Sparsity” of data</a:t>
            </a:r>
          </a:p>
          <a:p>
            <a:pPr lvl="1"/>
            <a:r>
              <a:rPr lang="en-US" sz="1800" dirty="0"/>
              <a:t>In Netflix data, no two profiles are more than 50% similar. </a:t>
            </a:r>
          </a:p>
          <a:p>
            <a:pPr lvl="1"/>
            <a:r>
              <a:rPr lang="en-US" sz="1800" dirty="0"/>
              <a:t>If a Netflix profile is more than 50% similar to a profile in IMDB, then there is a high probability that the two profiles are of the same person</a:t>
            </a:r>
          </a:p>
        </p:txBody>
      </p:sp>
      <p:sp>
        <p:nvSpPr>
          <p:cNvPr id="5" name="Slide Number Placeholder 4"/>
          <p:cNvSpPr>
            <a:spLocks noGrp="1"/>
          </p:cNvSpPr>
          <p:nvPr>
            <p:ph type="sldNum" sz="quarter" idx="12"/>
          </p:nvPr>
        </p:nvSpPr>
        <p:spPr/>
        <p:txBody>
          <a:bodyPr/>
          <a:lstStyle/>
          <a:p>
            <a:fld id="{05072F42-4DFA-4725-86F9-7594E4AB4EB5}" type="slidenum">
              <a:rPr lang="en-GB" smtClean="0"/>
              <a:pPr/>
              <a:t>28</a:t>
            </a:fld>
            <a:endParaRPr lang="en-GB"/>
          </a:p>
        </p:txBody>
      </p:sp>
      <p:sp>
        <p:nvSpPr>
          <p:cNvPr id="6" name="TextBox 5">
            <a:extLst>
              <a:ext uri="{FF2B5EF4-FFF2-40B4-BE49-F238E27FC236}">
                <a16:creationId xmlns:a16="http://schemas.microsoft.com/office/drawing/2014/main" id="{A244962F-3315-1E4A-8B32-8BEB335B4A71}"/>
              </a:ext>
            </a:extLst>
          </p:cNvPr>
          <p:cNvSpPr txBox="1"/>
          <p:nvPr/>
        </p:nvSpPr>
        <p:spPr>
          <a:xfrm>
            <a:off x="1187048" y="4896892"/>
            <a:ext cx="7537150" cy="769441"/>
          </a:xfrm>
          <a:prstGeom prst="rect">
            <a:avLst/>
          </a:prstGeom>
          <a:noFill/>
        </p:spPr>
        <p:txBody>
          <a:bodyPr wrap="square" rtlCol="0">
            <a:spAutoFit/>
          </a:bodyPr>
          <a:lstStyle/>
          <a:p>
            <a:r>
              <a:rPr lang="en-US" sz="1200" dirty="0"/>
              <a:t>A. Narayanan and V. </a:t>
            </a:r>
            <a:r>
              <a:rPr lang="en-US" sz="1200" dirty="0" err="1"/>
              <a:t>Shmatikov</a:t>
            </a:r>
            <a:r>
              <a:rPr lang="en-US" sz="1200" dirty="0"/>
              <a:t>, “Robust de-anonymization of large sparse datasets …,” Proc. 29th IEEE </a:t>
            </a:r>
            <a:r>
              <a:rPr lang="en-US" sz="1200" dirty="0" err="1"/>
              <a:t>Symp</a:t>
            </a:r>
            <a:r>
              <a:rPr lang="en-US" sz="1200" dirty="0"/>
              <a:t>. Security and Privacy, 2008. </a:t>
            </a:r>
          </a:p>
          <a:p>
            <a:endParaRPr lang="en-US" dirty="0"/>
          </a:p>
        </p:txBody>
      </p:sp>
    </p:spTree>
    <p:extLst>
      <p:ext uri="{BB962C8B-B14F-4D97-AF65-F5344CB8AC3E}">
        <p14:creationId xmlns:p14="http://schemas.microsoft.com/office/powerpoint/2010/main" val="36297331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4028" y="0"/>
            <a:ext cx="7514035" cy="1089755"/>
          </a:xfrm>
        </p:spPr>
        <p:txBody>
          <a:bodyPr/>
          <a:lstStyle/>
          <a:p>
            <a:r>
              <a:rPr lang="en-US" dirty="0"/>
              <a:t>Differential Privacy</a:t>
            </a:r>
          </a:p>
        </p:txBody>
      </p:sp>
      <p:sp>
        <p:nvSpPr>
          <p:cNvPr id="3" name="Content Placeholder 2"/>
          <p:cNvSpPr>
            <a:spLocks noGrp="1"/>
          </p:cNvSpPr>
          <p:nvPr>
            <p:ph idx="1"/>
          </p:nvPr>
        </p:nvSpPr>
        <p:spPr>
          <a:xfrm>
            <a:off x="882220" y="924350"/>
            <a:ext cx="7977649" cy="4189632"/>
          </a:xfrm>
        </p:spPr>
        <p:txBody>
          <a:bodyPr>
            <a:noAutofit/>
          </a:bodyPr>
          <a:lstStyle/>
          <a:p>
            <a:pPr marL="0" indent="0">
              <a:buNone/>
            </a:pPr>
            <a:r>
              <a:rPr lang="en-US" sz="2000" dirty="0"/>
              <a:t>When do you feel safe releasing personal information, e.g. completing a survey about your tastes in movies?</a:t>
            </a:r>
          </a:p>
          <a:p>
            <a:pPr lvl="1"/>
            <a:r>
              <a:rPr lang="en-US" sz="1800" dirty="0"/>
              <a:t>My answers have no impact on the privatized released result?  </a:t>
            </a:r>
          </a:p>
          <a:p>
            <a:pPr lvl="1"/>
            <a:r>
              <a:rPr lang="en-US" sz="1800" dirty="0"/>
              <a:t>With high probability, an attacker looking at the privatized released result cannot learn any new information about me?</a:t>
            </a:r>
          </a:p>
          <a:p>
            <a:pPr lvl="1"/>
            <a:r>
              <a:rPr lang="en-US" sz="1800" b="1" dirty="0">
                <a:solidFill>
                  <a:schemeClr val="accent1"/>
                </a:solidFill>
              </a:rPr>
              <a:t>These are not achievable.</a:t>
            </a:r>
          </a:p>
          <a:p>
            <a:pPr marL="0" indent="0">
              <a:buNone/>
            </a:pPr>
            <a:r>
              <a:rPr lang="en-US" sz="2000" b="1" dirty="0"/>
              <a:t>Differential privacy </a:t>
            </a:r>
            <a:r>
              <a:rPr lang="en-US" sz="2000" dirty="0"/>
              <a:t>aims to maximize the accuracy of queries from statistical databases while minimizing the chances of identifying its records – it adds noise and provides guarantees against a “privacy budget”.</a:t>
            </a:r>
          </a:p>
          <a:p>
            <a:pPr lvl="1"/>
            <a:r>
              <a:rPr lang="en-US" sz="1800" b="1" dirty="0">
                <a:solidFill>
                  <a:srgbClr val="A93023"/>
                </a:solidFill>
              </a:rPr>
              <a:t>The privatized released result is nearly the same whether or not I submit my information.</a:t>
            </a:r>
          </a:p>
        </p:txBody>
      </p:sp>
      <p:sp>
        <p:nvSpPr>
          <p:cNvPr id="5" name="Slide Number Placeholder 4"/>
          <p:cNvSpPr>
            <a:spLocks noGrp="1"/>
          </p:cNvSpPr>
          <p:nvPr>
            <p:ph type="sldNum" sz="quarter" idx="12"/>
          </p:nvPr>
        </p:nvSpPr>
        <p:spPr/>
        <p:txBody>
          <a:bodyPr/>
          <a:lstStyle/>
          <a:p>
            <a:fld id="{05072F42-4DFA-4725-86F9-7594E4AB4EB5}" type="slidenum">
              <a:rPr lang="en-GB" smtClean="0"/>
              <a:pPr/>
              <a:t>29</a:t>
            </a:fld>
            <a:endParaRPr lang="en-GB"/>
          </a:p>
        </p:txBody>
      </p:sp>
      <p:sp>
        <p:nvSpPr>
          <p:cNvPr id="6" name="TextBox 5">
            <a:extLst>
              <a:ext uri="{FF2B5EF4-FFF2-40B4-BE49-F238E27FC236}">
                <a16:creationId xmlns:a16="http://schemas.microsoft.com/office/drawing/2014/main" id="{B5ADE426-4DB4-B44B-93C8-87ACB76F5DC9}"/>
              </a:ext>
            </a:extLst>
          </p:cNvPr>
          <p:cNvSpPr txBox="1"/>
          <p:nvPr/>
        </p:nvSpPr>
        <p:spPr>
          <a:xfrm>
            <a:off x="369647" y="5042778"/>
            <a:ext cx="6437871" cy="769441"/>
          </a:xfrm>
          <a:prstGeom prst="rect">
            <a:avLst/>
          </a:prstGeom>
          <a:noFill/>
        </p:spPr>
        <p:txBody>
          <a:bodyPr wrap="square" rtlCol="0">
            <a:spAutoFit/>
          </a:bodyPr>
          <a:lstStyle/>
          <a:p>
            <a:r>
              <a:rPr lang="en-US" sz="1200" dirty="0">
                <a:hlinkClick r:id="rId3"/>
              </a:rPr>
              <a:t>Dwork</a:t>
            </a:r>
            <a:r>
              <a:rPr lang="en-US" sz="1200" dirty="0"/>
              <a:t> and Roth, “Algorithmic Foundations of Differential Privacy,” Foundations and Trends in Theoretical Computer Science (2014).</a:t>
            </a:r>
          </a:p>
          <a:p>
            <a:endParaRPr lang="en-US" dirty="0"/>
          </a:p>
        </p:txBody>
      </p:sp>
    </p:spTree>
    <p:extLst>
      <p:ext uri="{BB962C8B-B14F-4D97-AF65-F5344CB8AC3E}">
        <p14:creationId xmlns:p14="http://schemas.microsoft.com/office/powerpoint/2010/main" val="31023044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7-02-01 at 1.5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3541189" cy="2206493"/>
          </a:xfrm>
          <a:prstGeom prst="rect">
            <a:avLst/>
          </a:prstGeom>
        </p:spPr>
      </p:pic>
      <p:sp>
        <p:nvSpPr>
          <p:cNvPr id="4" name="Footer Placeholder 3"/>
          <p:cNvSpPr>
            <a:spLocks noGrp="1"/>
          </p:cNvSpPr>
          <p:nvPr>
            <p:ph type="ftr" sz="quarter" idx="4294967295"/>
          </p:nvPr>
        </p:nvSpPr>
        <p:spPr>
          <a:xfrm>
            <a:off x="1702660" y="5259387"/>
            <a:ext cx="5313362" cy="303212"/>
          </a:xfrm>
          <a:prstGeom prst="rect">
            <a:avLst/>
          </a:prstGeom>
        </p:spPr>
        <p:txBody>
          <a:bodyPr/>
          <a:lstStyle/>
          <a:p>
            <a:r>
              <a:rPr lang="de-DE"/>
              <a:t>University of Pennsylvania</a:t>
            </a:r>
            <a:endParaRPr lang="en-GB"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3</a:t>
            </a:fld>
            <a:endParaRPr lang="en-GB"/>
          </a:p>
        </p:txBody>
      </p:sp>
      <p:pic>
        <p:nvPicPr>
          <p:cNvPr id="10" name="Picture 9" descr="Screen Shot 2017-02-01 at 4.11.48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63222" y="3396394"/>
            <a:ext cx="3780778" cy="1666674"/>
          </a:xfrm>
          <a:prstGeom prst="rect">
            <a:avLst/>
          </a:prstGeom>
        </p:spPr>
      </p:pic>
      <p:sp>
        <p:nvSpPr>
          <p:cNvPr id="13" name="TextBox 12"/>
          <p:cNvSpPr txBox="1"/>
          <p:nvPr/>
        </p:nvSpPr>
        <p:spPr>
          <a:xfrm>
            <a:off x="0" y="5407223"/>
            <a:ext cx="3379413" cy="307777"/>
          </a:xfrm>
          <a:prstGeom prst="rect">
            <a:avLst/>
          </a:prstGeom>
          <a:noFill/>
        </p:spPr>
        <p:txBody>
          <a:bodyPr wrap="none" rtlCol="0">
            <a:spAutoFit/>
          </a:bodyPr>
          <a:lstStyle/>
          <a:p>
            <a:r>
              <a:rPr lang="en-US" sz="1400" dirty="0"/>
              <a:t>Slide content courtesy of Hanna Wallach</a:t>
            </a:r>
          </a:p>
        </p:txBody>
      </p:sp>
      <p:pic>
        <p:nvPicPr>
          <p:cNvPr id="14" name="Picture 13"/>
          <p:cNvPicPr>
            <a:picLocks noChangeAspect="1"/>
          </p:cNvPicPr>
          <p:nvPr/>
        </p:nvPicPr>
        <p:blipFill>
          <a:blip r:embed="rId5"/>
          <a:stretch>
            <a:fillRect/>
          </a:stretch>
        </p:blipFill>
        <p:spPr>
          <a:xfrm>
            <a:off x="3552573" y="1"/>
            <a:ext cx="1728977" cy="2593466"/>
          </a:xfrm>
          <a:prstGeom prst="rect">
            <a:avLst/>
          </a:prstGeom>
        </p:spPr>
      </p:pic>
      <p:pic>
        <p:nvPicPr>
          <p:cNvPr id="9" name="Picture 8" descr="Screen Shot 2017-02-01 at 4.04.00 PM.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212236" y="0"/>
            <a:ext cx="3801687" cy="3396319"/>
          </a:xfrm>
          <a:prstGeom prst="rect">
            <a:avLst/>
          </a:prstGeom>
        </p:spPr>
      </p:pic>
      <p:pic>
        <p:nvPicPr>
          <p:cNvPr id="3" name="Picture 2" descr="Screen Shot 2017-02-01 at 1.54.22 PM.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40465" y="666097"/>
            <a:ext cx="3789308" cy="566299"/>
          </a:xfrm>
          <a:prstGeom prst="rect">
            <a:avLst/>
          </a:prstGeom>
        </p:spPr>
      </p:pic>
      <p:pic>
        <p:nvPicPr>
          <p:cNvPr id="12" name="Picture 11" descr="Screen Shot 2017-02-01 at 4.15.42 PM.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5126" y="2230682"/>
            <a:ext cx="4795034" cy="1050152"/>
          </a:xfrm>
          <a:prstGeom prst="rect">
            <a:avLst/>
          </a:prstGeom>
        </p:spPr>
      </p:pic>
      <p:pic>
        <p:nvPicPr>
          <p:cNvPr id="15" name="Picture 14" descr="Screen Shot 2017-02-03 at 12.09.24 PM.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14808" y="3041852"/>
            <a:ext cx="4647809" cy="435529"/>
          </a:xfrm>
          <a:prstGeom prst="rect">
            <a:avLst/>
          </a:prstGeom>
        </p:spPr>
      </p:pic>
      <p:pic>
        <p:nvPicPr>
          <p:cNvPr id="11" name="Picture 10" descr="Screen Shot 2017-02-01 at 4.13.25 PM.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0" y="3408112"/>
            <a:ext cx="3324723" cy="2442355"/>
          </a:xfrm>
          <a:prstGeom prst="rect">
            <a:avLst/>
          </a:prstGeom>
        </p:spPr>
      </p:pic>
      <p:pic>
        <p:nvPicPr>
          <p:cNvPr id="16" name="Picture 15"/>
          <p:cNvPicPr>
            <a:picLocks noChangeAspect="1"/>
          </p:cNvPicPr>
          <p:nvPr/>
        </p:nvPicPr>
        <p:blipFill>
          <a:blip r:embed="rId11"/>
          <a:stretch>
            <a:fillRect/>
          </a:stretch>
        </p:blipFill>
        <p:spPr>
          <a:xfrm>
            <a:off x="3331919" y="3827869"/>
            <a:ext cx="3390614" cy="1887131"/>
          </a:xfrm>
          <a:prstGeom prst="rect">
            <a:avLst/>
          </a:prstGeom>
        </p:spPr>
      </p:pic>
      <p:pic>
        <p:nvPicPr>
          <p:cNvPr id="6" name="Picture 5">
            <a:extLst>
              <a:ext uri="{FF2B5EF4-FFF2-40B4-BE49-F238E27FC236}">
                <a16:creationId xmlns:a16="http://schemas.microsoft.com/office/drawing/2014/main" id="{1F504C91-F13F-48F0-9A55-5FB7E58A6A6F}"/>
              </a:ext>
            </a:extLst>
          </p:cNvPr>
          <p:cNvPicPr>
            <a:picLocks noChangeAspect="1"/>
          </p:cNvPicPr>
          <p:nvPr/>
        </p:nvPicPr>
        <p:blipFill>
          <a:blip r:embed="rId12"/>
          <a:stretch>
            <a:fillRect/>
          </a:stretch>
        </p:blipFill>
        <p:spPr>
          <a:xfrm>
            <a:off x="6933664" y="1103246"/>
            <a:ext cx="2170125" cy="2934008"/>
          </a:xfrm>
          <a:prstGeom prst="rect">
            <a:avLst/>
          </a:prstGeom>
        </p:spPr>
      </p:pic>
    </p:spTree>
    <p:extLst>
      <p:ext uri="{BB962C8B-B14F-4D97-AF65-F5344CB8AC3E}">
        <p14:creationId xmlns:p14="http://schemas.microsoft.com/office/powerpoint/2010/main" val="40716551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4000" dirty="0"/>
              <a:t>Ethics Surrounding Algorithms</a:t>
            </a:r>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sz="quarter" idx="12"/>
          </p:nvPr>
        </p:nvSpPr>
        <p:spPr/>
        <p:txBody>
          <a:bodyPr/>
          <a:lstStyle/>
          <a:p>
            <a:fld id="{05072F42-4DFA-4725-86F9-7594E4AB4EB5}" type="slidenum">
              <a:rPr lang="en-GB" smtClean="0"/>
              <a:pPr/>
              <a:t>30</a:t>
            </a:fld>
            <a:endParaRPr lang="en-GB"/>
          </a:p>
        </p:txBody>
      </p:sp>
    </p:spTree>
    <p:extLst>
      <p:ext uri="{BB962C8B-B14F-4D97-AF65-F5344CB8AC3E}">
        <p14:creationId xmlns:p14="http://schemas.microsoft.com/office/powerpoint/2010/main" val="37333854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4644" y="165652"/>
            <a:ext cx="7514035" cy="1089755"/>
          </a:xfrm>
        </p:spPr>
        <p:txBody>
          <a:bodyPr/>
          <a:lstStyle/>
          <a:p>
            <a:r>
              <a:rPr lang="en-US" dirty="0"/>
              <a:t>Algorithms are not neutral</a:t>
            </a:r>
          </a:p>
        </p:txBody>
      </p:sp>
      <p:sp>
        <p:nvSpPr>
          <p:cNvPr id="3" name="Content Placeholder 2"/>
          <p:cNvSpPr>
            <a:spLocks noGrp="1"/>
          </p:cNvSpPr>
          <p:nvPr>
            <p:ph idx="1"/>
          </p:nvPr>
        </p:nvSpPr>
        <p:spPr>
          <a:xfrm>
            <a:off x="1054687" y="845704"/>
            <a:ext cx="7725761" cy="2756828"/>
          </a:xfrm>
        </p:spPr>
        <p:txBody>
          <a:bodyPr>
            <a:normAutofit/>
          </a:bodyPr>
          <a:lstStyle/>
          <a:p>
            <a:endParaRPr lang="en-US" sz="1800" dirty="0"/>
          </a:p>
          <a:p>
            <a:pPr marL="0" indent="0">
              <a:buNone/>
            </a:pPr>
            <a:r>
              <a:rPr lang="en-US" sz="2000" dirty="0"/>
              <a:t>Algorithms encode our biases.</a:t>
            </a:r>
          </a:p>
          <a:p>
            <a:pPr lvl="1"/>
            <a:r>
              <a:rPr lang="en-US" sz="1800" dirty="0"/>
              <a:t>Training data set isn’t representative</a:t>
            </a:r>
          </a:p>
          <a:p>
            <a:pPr lvl="1"/>
            <a:r>
              <a:rPr lang="en-US" sz="1800" dirty="0"/>
              <a:t>Past population is not representative of the future population</a:t>
            </a:r>
          </a:p>
          <a:p>
            <a:pPr lvl="1"/>
            <a:r>
              <a:rPr lang="en-US" sz="1800" dirty="0"/>
              <a:t>Overfitting to underrepresented data is common</a:t>
            </a:r>
          </a:p>
          <a:p>
            <a:pPr lvl="1"/>
            <a:endParaRPr lang="en-US" sz="2000" dirty="0"/>
          </a:p>
          <a:p>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31</a:t>
            </a:fld>
            <a:endParaRPr lang="en-GB"/>
          </a:p>
        </p:txBody>
      </p:sp>
      <p:pic>
        <p:nvPicPr>
          <p:cNvPr id="6" name="Picture 5" descr="Screen Shot 2017-02-01 at 4.13.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81905" y="2921938"/>
            <a:ext cx="3324723" cy="2442355"/>
          </a:xfrm>
          <a:prstGeom prst="rect">
            <a:avLst/>
          </a:prstGeom>
        </p:spPr>
      </p:pic>
      <p:pic>
        <p:nvPicPr>
          <p:cNvPr id="12" name="Picture 11"/>
          <p:cNvPicPr>
            <a:picLocks noChangeAspect="1"/>
          </p:cNvPicPr>
          <p:nvPr/>
        </p:nvPicPr>
        <p:blipFill>
          <a:blip r:embed="rId4"/>
          <a:stretch>
            <a:fillRect/>
          </a:stretch>
        </p:blipFill>
        <p:spPr>
          <a:xfrm>
            <a:off x="1226256" y="3010285"/>
            <a:ext cx="3965046" cy="2356931"/>
          </a:xfrm>
          <a:prstGeom prst="rect">
            <a:avLst/>
          </a:prstGeom>
        </p:spPr>
      </p:pic>
      <p:pic>
        <p:nvPicPr>
          <p:cNvPr id="13" name="Picture 12"/>
          <p:cNvPicPr>
            <a:picLocks noChangeAspect="1"/>
          </p:cNvPicPr>
          <p:nvPr/>
        </p:nvPicPr>
        <p:blipFill>
          <a:blip r:embed="rId5"/>
          <a:stretch>
            <a:fillRect/>
          </a:stretch>
        </p:blipFill>
        <p:spPr>
          <a:xfrm>
            <a:off x="7569724" y="269796"/>
            <a:ext cx="1210724" cy="1816086"/>
          </a:xfrm>
          <a:prstGeom prst="rect">
            <a:avLst/>
          </a:prstGeom>
        </p:spPr>
      </p:pic>
    </p:spTree>
    <p:extLst>
      <p:ext uri="{BB962C8B-B14F-4D97-AF65-F5344CB8AC3E}">
        <p14:creationId xmlns:p14="http://schemas.microsoft.com/office/powerpoint/2010/main" val="30382144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705" y="159738"/>
            <a:ext cx="7816565" cy="1089755"/>
          </a:xfrm>
        </p:spPr>
        <p:txBody>
          <a:bodyPr/>
          <a:lstStyle/>
          <a:p>
            <a:r>
              <a:rPr lang="en-US" dirty="0"/>
              <a:t>How to get “bad” results from “good” data</a:t>
            </a:r>
          </a:p>
        </p:txBody>
      </p:sp>
      <p:sp>
        <p:nvSpPr>
          <p:cNvPr id="3" name="Content Placeholder 2"/>
          <p:cNvSpPr>
            <a:spLocks noGrp="1"/>
          </p:cNvSpPr>
          <p:nvPr>
            <p:ph idx="1"/>
          </p:nvPr>
        </p:nvSpPr>
        <p:spPr/>
        <p:txBody>
          <a:bodyPr>
            <a:normAutofit/>
          </a:bodyPr>
          <a:lstStyle/>
          <a:p>
            <a:r>
              <a:rPr lang="en-US" sz="2200" dirty="0"/>
              <a:t>Correlated attributes</a:t>
            </a:r>
          </a:p>
          <a:p>
            <a:r>
              <a:rPr lang="en-US" sz="2200" dirty="0"/>
              <a:t>Misleading results</a:t>
            </a:r>
          </a:p>
          <a:p>
            <a:r>
              <a:rPr lang="en-US" sz="2200" dirty="0"/>
              <a:t>p-hacking</a:t>
            </a:r>
          </a:p>
        </p:txBody>
      </p:sp>
      <p:sp>
        <p:nvSpPr>
          <p:cNvPr id="5" name="Slide Number Placeholder 4"/>
          <p:cNvSpPr>
            <a:spLocks noGrp="1"/>
          </p:cNvSpPr>
          <p:nvPr>
            <p:ph type="sldNum" sz="quarter" idx="12"/>
          </p:nvPr>
        </p:nvSpPr>
        <p:spPr/>
        <p:txBody>
          <a:bodyPr/>
          <a:lstStyle/>
          <a:p>
            <a:fld id="{05072F42-4DFA-4725-86F9-7594E4AB4EB5}" type="slidenum">
              <a:rPr lang="en-GB" smtClean="0"/>
              <a:pPr/>
              <a:t>32</a:t>
            </a:fld>
            <a:endParaRPr lang="en-GB"/>
          </a:p>
        </p:txBody>
      </p:sp>
    </p:spTree>
    <p:extLst>
      <p:ext uri="{BB962C8B-B14F-4D97-AF65-F5344CB8AC3E}">
        <p14:creationId xmlns:p14="http://schemas.microsoft.com/office/powerpoint/2010/main" val="32997750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Correlated attributes, example</a:t>
            </a:r>
          </a:p>
        </p:txBody>
      </p:sp>
      <p:sp>
        <p:nvSpPr>
          <p:cNvPr id="3" name="Content Placeholder 2"/>
          <p:cNvSpPr>
            <a:spLocks noGrp="1"/>
          </p:cNvSpPr>
          <p:nvPr>
            <p:ph idx="1"/>
          </p:nvPr>
        </p:nvSpPr>
        <p:spPr/>
        <p:txBody>
          <a:bodyPr>
            <a:noAutofit/>
          </a:bodyPr>
          <a:lstStyle/>
          <a:p>
            <a:r>
              <a:rPr lang="en-US" sz="2000" dirty="0"/>
              <a:t>Staples (the office supply store) decided to win business from their competitors by offering a lower price online to customers living near one of their competitors.</a:t>
            </a:r>
          </a:p>
          <a:p>
            <a:pPr lvl="1"/>
            <a:r>
              <a:rPr lang="en-US" sz="1800" dirty="0">
                <a:solidFill>
                  <a:schemeClr val="accent1"/>
                </a:solidFill>
              </a:rPr>
              <a:t>Seems fine, right?</a:t>
            </a:r>
          </a:p>
          <a:p>
            <a:r>
              <a:rPr lang="en-US" sz="2000" dirty="0"/>
              <a:t>However, OfficeMax stores happen to be located in higher income areas, not in rural areas or poor neighborhoods.</a:t>
            </a:r>
          </a:p>
          <a:p>
            <a:r>
              <a:rPr lang="en-US" sz="2000" dirty="0"/>
              <a:t>So if you live in a poorer neighborhood you ended up paying more than someone in a wealthier neighborhood.</a:t>
            </a:r>
          </a:p>
          <a:p>
            <a:endParaRPr lang="en-US" sz="2000"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33</a:t>
            </a:fld>
            <a:endParaRPr lang="en-GB"/>
          </a:p>
        </p:txBody>
      </p:sp>
    </p:spTree>
    <p:extLst>
      <p:ext uri="{BB962C8B-B14F-4D97-AF65-F5344CB8AC3E}">
        <p14:creationId xmlns:p14="http://schemas.microsoft.com/office/powerpoint/2010/main" val="2858637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Misleading results 1</a:t>
            </a:r>
          </a:p>
        </p:txBody>
      </p:sp>
      <p:sp>
        <p:nvSpPr>
          <p:cNvPr id="3" name="Slide Number Placeholder 2"/>
          <p:cNvSpPr>
            <a:spLocks noGrp="1"/>
          </p:cNvSpPr>
          <p:nvPr>
            <p:ph type="sldNum" sz="quarter" idx="12"/>
          </p:nvPr>
        </p:nvSpPr>
        <p:spPr/>
        <p:txBody>
          <a:bodyPr/>
          <a:lstStyle/>
          <a:p>
            <a:pPr>
              <a:defRPr/>
            </a:pPr>
            <a:fld id="{B9495505-AA8D-4EA2-BB21-59D01CA86624}" type="slidenum">
              <a:rPr lang="en-US" smtClean="0"/>
              <a:pPr>
                <a:defRPr/>
              </a:pPr>
              <a:t>34</a:t>
            </a:fld>
            <a:endParaRPr lang="en-US"/>
          </a:p>
        </p:txBody>
      </p:sp>
      <p:pic>
        <p:nvPicPr>
          <p:cNvPr id="4" name="Picture 3"/>
          <p:cNvPicPr>
            <a:picLocks noChangeAspect="1"/>
          </p:cNvPicPr>
          <p:nvPr/>
        </p:nvPicPr>
        <p:blipFill>
          <a:blip r:embed="rId3"/>
          <a:stretch>
            <a:fillRect/>
          </a:stretch>
        </p:blipFill>
        <p:spPr>
          <a:xfrm>
            <a:off x="1159682" y="833415"/>
            <a:ext cx="7675990" cy="4533284"/>
          </a:xfrm>
          <a:prstGeom prst="rect">
            <a:avLst/>
          </a:prstGeom>
        </p:spPr>
      </p:pic>
    </p:spTree>
    <p:extLst>
      <p:ext uri="{BB962C8B-B14F-4D97-AF65-F5344CB8AC3E}">
        <p14:creationId xmlns:p14="http://schemas.microsoft.com/office/powerpoint/2010/main" val="33262080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Misleading results 2</a:t>
            </a:r>
          </a:p>
        </p:txBody>
      </p:sp>
      <p:sp>
        <p:nvSpPr>
          <p:cNvPr id="4" name="Slide Number Placeholder 3"/>
          <p:cNvSpPr>
            <a:spLocks noGrp="1"/>
          </p:cNvSpPr>
          <p:nvPr>
            <p:ph type="sldNum" sz="quarter" idx="12"/>
          </p:nvPr>
        </p:nvSpPr>
        <p:spPr/>
        <p:txBody>
          <a:bodyPr/>
          <a:lstStyle/>
          <a:p>
            <a:fld id="{05072F42-4DFA-4725-86F9-7594E4AB4EB5}" type="slidenum">
              <a:rPr lang="en-GB" smtClean="0"/>
              <a:pPr/>
              <a:t>35</a:t>
            </a:fld>
            <a:endParaRPr lang="en-GB"/>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3234" y="1044077"/>
            <a:ext cx="8113431" cy="3895271"/>
          </a:xfrm>
          <a:prstGeom prst="rect">
            <a:avLst/>
          </a:prstGeom>
        </p:spPr>
      </p:pic>
    </p:spTree>
    <p:extLst>
      <p:ext uri="{BB962C8B-B14F-4D97-AF65-F5344CB8AC3E}">
        <p14:creationId xmlns:p14="http://schemas.microsoft.com/office/powerpoint/2010/main" val="360994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p-Hacking</a:t>
            </a:r>
          </a:p>
        </p:txBody>
      </p:sp>
      <p:sp>
        <p:nvSpPr>
          <p:cNvPr id="6" name="Content Placeholder 5"/>
          <p:cNvSpPr>
            <a:spLocks noGrp="1"/>
          </p:cNvSpPr>
          <p:nvPr>
            <p:ph idx="1"/>
          </p:nvPr>
        </p:nvSpPr>
        <p:spPr>
          <a:xfrm>
            <a:off x="1113234" y="1168375"/>
            <a:ext cx="7514035" cy="3762671"/>
          </a:xfrm>
        </p:spPr>
        <p:txBody>
          <a:bodyPr>
            <a:normAutofit/>
          </a:bodyPr>
          <a:lstStyle/>
          <a:p>
            <a:r>
              <a:rPr lang="en-US" sz="2000" dirty="0"/>
              <a:t>Select which observations or features to include in the model</a:t>
            </a:r>
          </a:p>
          <a:p>
            <a:r>
              <a:rPr lang="en-US" sz="2000" dirty="0"/>
              <a:t>Try </a:t>
            </a:r>
            <a:r>
              <a:rPr lang="en-US" sz="2000" i="1" dirty="0"/>
              <a:t>lots</a:t>
            </a:r>
            <a:r>
              <a:rPr lang="en-US" sz="2000" dirty="0"/>
              <a:t> of different models</a:t>
            </a:r>
          </a:p>
          <a:p>
            <a:pPr lvl="1"/>
            <a:r>
              <a:rPr lang="en-US" sz="2000" dirty="0"/>
              <a:t>Report the best one as “significant”</a:t>
            </a:r>
            <a:endParaRPr lang="en-US" dirty="0"/>
          </a:p>
        </p:txBody>
      </p:sp>
      <p:sp>
        <p:nvSpPr>
          <p:cNvPr id="4" name="Slide Number Placeholder 3"/>
          <p:cNvSpPr>
            <a:spLocks noGrp="1"/>
          </p:cNvSpPr>
          <p:nvPr>
            <p:ph type="sldNum" sz="quarter" idx="12"/>
          </p:nvPr>
        </p:nvSpPr>
        <p:spPr/>
        <p:txBody>
          <a:bodyPr/>
          <a:lstStyle/>
          <a:p>
            <a:fld id="{05072F42-4DFA-4725-86F9-7594E4AB4EB5}" type="slidenum">
              <a:rPr lang="en-GB" smtClean="0"/>
              <a:pPr/>
              <a:t>36</a:t>
            </a:fld>
            <a:endParaRPr lang="en-GB"/>
          </a:p>
        </p:txBody>
      </p:sp>
    </p:spTree>
    <p:extLst>
      <p:ext uri="{BB962C8B-B14F-4D97-AF65-F5344CB8AC3E}">
        <p14:creationId xmlns:p14="http://schemas.microsoft.com/office/powerpoint/2010/main" val="17385221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41A18-DE23-4881-B48E-78868CFB1B71}"/>
              </a:ext>
            </a:extLst>
          </p:cNvPr>
          <p:cNvSpPr>
            <a:spLocks noGrp="1"/>
          </p:cNvSpPr>
          <p:nvPr>
            <p:ph type="title"/>
          </p:nvPr>
        </p:nvSpPr>
        <p:spPr/>
        <p:txBody>
          <a:bodyPr/>
          <a:lstStyle/>
          <a:p>
            <a:r>
              <a:rPr lang="en-US" dirty="0"/>
              <a:t>Emerging Area: FAT*</a:t>
            </a:r>
            <a:br>
              <a:rPr lang="en-US" dirty="0"/>
            </a:br>
            <a:r>
              <a:rPr lang="en-US" dirty="0"/>
              <a:t>(Fairness, Accountability, Transparency)</a:t>
            </a:r>
          </a:p>
        </p:txBody>
      </p:sp>
      <p:sp>
        <p:nvSpPr>
          <p:cNvPr id="3" name="Content Placeholder 2">
            <a:extLst>
              <a:ext uri="{FF2B5EF4-FFF2-40B4-BE49-F238E27FC236}">
                <a16:creationId xmlns:a16="http://schemas.microsoft.com/office/drawing/2014/main" id="{201FE328-4129-4FDE-9DC2-E3A94573C7E7}"/>
              </a:ext>
            </a:extLst>
          </p:cNvPr>
          <p:cNvSpPr>
            <a:spLocks noGrp="1"/>
          </p:cNvSpPr>
          <p:nvPr>
            <p:ph idx="1"/>
          </p:nvPr>
        </p:nvSpPr>
        <p:spPr>
          <a:xfrm>
            <a:off x="1113235" y="1682044"/>
            <a:ext cx="7514035" cy="3538369"/>
          </a:xfrm>
        </p:spPr>
        <p:txBody>
          <a:bodyPr>
            <a:normAutofit/>
          </a:bodyPr>
          <a:lstStyle/>
          <a:p>
            <a:r>
              <a:rPr lang="en-US" sz="2200" dirty="0"/>
              <a:t>Fair decisions according to our notions of social justice</a:t>
            </a:r>
          </a:p>
          <a:p>
            <a:r>
              <a:rPr lang="en-US" sz="2200" dirty="0"/>
              <a:t>Ethical use of data</a:t>
            </a:r>
          </a:p>
          <a:p>
            <a:r>
              <a:rPr lang="en-US" sz="2200" dirty="0"/>
              <a:t>Interpretable decisions from machine learning</a:t>
            </a:r>
          </a:p>
        </p:txBody>
      </p:sp>
      <p:sp>
        <p:nvSpPr>
          <p:cNvPr id="5" name="Slide Number Placeholder 4">
            <a:extLst>
              <a:ext uri="{FF2B5EF4-FFF2-40B4-BE49-F238E27FC236}">
                <a16:creationId xmlns:a16="http://schemas.microsoft.com/office/drawing/2014/main" id="{968643C2-B395-4725-B355-4B49D03C56C3}"/>
              </a:ext>
            </a:extLst>
          </p:cNvPr>
          <p:cNvSpPr>
            <a:spLocks noGrp="1"/>
          </p:cNvSpPr>
          <p:nvPr>
            <p:ph type="sldNum" sz="quarter" idx="12"/>
          </p:nvPr>
        </p:nvSpPr>
        <p:spPr/>
        <p:txBody>
          <a:bodyPr/>
          <a:lstStyle/>
          <a:p>
            <a:pPr>
              <a:defRPr/>
            </a:pPr>
            <a:fld id="{B5D931A1-A42B-F94C-ADA3-91D74B0ACBA8}" type="slidenum">
              <a:rPr lang="en-GB" smtClean="0"/>
              <a:pPr>
                <a:defRPr/>
              </a:pPr>
              <a:t>37</a:t>
            </a:fld>
            <a:endParaRPr lang="en-GB"/>
          </a:p>
        </p:txBody>
      </p:sp>
    </p:spTree>
    <p:extLst>
      <p:ext uri="{BB962C8B-B14F-4D97-AF65-F5344CB8AC3E}">
        <p14:creationId xmlns:p14="http://schemas.microsoft.com/office/powerpoint/2010/main" val="17125334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Fairness</a:t>
            </a:r>
          </a:p>
        </p:txBody>
      </p:sp>
      <p:sp>
        <p:nvSpPr>
          <p:cNvPr id="3" name="Content Placeholder 2"/>
          <p:cNvSpPr>
            <a:spLocks noGrp="1"/>
          </p:cNvSpPr>
          <p:nvPr>
            <p:ph idx="1"/>
          </p:nvPr>
        </p:nvSpPr>
        <p:spPr>
          <a:xfrm>
            <a:off x="1113235" y="1194288"/>
            <a:ext cx="7514035" cy="3762671"/>
          </a:xfrm>
        </p:spPr>
        <p:txBody>
          <a:bodyPr>
            <a:normAutofit/>
          </a:bodyPr>
          <a:lstStyle/>
          <a:p>
            <a:r>
              <a:rPr lang="en-US" sz="2000" dirty="0"/>
              <a:t>Fairness has been studied in social choice theory, game theory, economics and law.</a:t>
            </a:r>
          </a:p>
          <a:p>
            <a:r>
              <a:rPr lang="en-US" sz="2000" dirty="0"/>
              <a:t>Currently trendy in theoretical computer science</a:t>
            </a:r>
          </a:p>
          <a:p>
            <a:pPr lvl="1"/>
            <a:r>
              <a:rPr lang="en-US" sz="1800" b="1" dirty="0"/>
              <a:t>Discrimination of an individual:  </a:t>
            </a:r>
            <a:r>
              <a:rPr lang="en-US" sz="1800" dirty="0"/>
              <a:t>An individual from the target group gets treated differently from an otherwise identical individual not from the target group.</a:t>
            </a:r>
          </a:p>
          <a:p>
            <a:pPr lvl="1"/>
            <a:r>
              <a:rPr lang="en-US" sz="1800" b="1" dirty="0"/>
              <a:t>Discrimination in aggregate outcome</a:t>
            </a:r>
            <a:r>
              <a:rPr lang="en-US" sz="1800" dirty="0"/>
              <a:t>:  the percentage success of the target group compared to that of the general population.</a:t>
            </a:r>
          </a:p>
          <a:p>
            <a:pPr marL="0" indent="0">
              <a:buNone/>
            </a:pPr>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38</a:t>
            </a:fld>
            <a:endParaRPr lang="en-GB"/>
          </a:p>
        </p:txBody>
      </p:sp>
      <p:sp>
        <p:nvSpPr>
          <p:cNvPr id="6" name="TextBox 5"/>
          <p:cNvSpPr txBox="1"/>
          <p:nvPr/>
        </p:nvSpPr>
        <p:spPr>
          <a:xfrm>
            <a:off x="216512" y="4520712"/>
            <a:ext cx="4355488" cy="954107"/>
          </a:xfrm>
          <a:prstGeom prst="rect">
            <a:avLst/>
          </a:prstGeom>
          <a:noFill/>
        </p:spPr>
        <p:txBody>
          <a:bodyPr wrap="none" rtlCol="0">
            <a:spAutoFit/>
          </a:bodyPr>
          <a:lstStyle/>
          <a:p>
            <a:pPr marL="0" lvl="1" algn="l"/>
            <a:r>
              <a:rPr lang="en-US" sz="1200" dirty="0" err="1">
                <a:solidFill>
                  <a:srgbClr val="212121"/>
                </a:solidFill>
              </a:rPr>
              <a:t>Dwork</a:t>
            </a:r>
            <a:r>
              <a:rPr lang="en-US" sz="1200" dirty="0">
                <a:solidFill>
                  <a:srgbClr val="212121"/>
                </a:solidFill>
              </a:rPr>
              <a:t>, </a:t>
            </a:r>
            <a:r>
              <a:rPr lang="en-US" sz="1200" dirty="0" err="1">
                <a:solidFill>
                  <a:srgbClr val="212121"/>
                </a:solidFill>
              </a:rPr>
              <a:t>Hardt</a:t>
            </a:r>
            <a:r>
              <a:rPr lang="en-US" sz="1200" dirty="0">
                <a:solidFill>
                  <a:srgbClr val="212121"/>
                </a:solidFill>
              </a:rPr>
              <a:t>, </a:t>
            </a:r>
            <a:r>
              <a:rPr lang="en-US" sz="1200" dirty="0" err="1">
                <a:solidFill>
                  <a:srgbClr val="212121"/>
                </a:solidFill>
              </a:rPr>
              <a:t>Pitassi</a:t>
            </a:r>
            <a:r>
              <a:rPr lang="en-US" sz="1200" dirty="0">
                <a:solidFill>
                  <a:srgbClr val="212121"/>
                </a:solidFill>
              </a:rPr>
              <a:t>, </a:t>
            </a:r>
            <a:r>
              <a:rPr lang="en-US" sz="1200" dirty="0" err="1">
                <a:solidFill>
                  <a:srgbClr val="212121"/>
                </a:solidFill>
              </a:rPr>
              <a:t>Reingold</a:t>
            </a:r>
            <a:r>
              <a:rPr lang="en-US" sz="1200" dirty="0">
                <a:solidFill>
                  <a:srgbClr val="212121"/>
                </a:solidFill>
              </a:rPr>
              <a:t> and </a:t>
            </a:r>
            <a:r>
              <a:rPr lang="en-US" sz="1200" dirty="0" err="1">
                <a:solidFill>
                  <a:srgbClr val="212121"/>
                </a:solidFill>
              </a:rPr>
              <a:t>Zemel</a:t>
            </a:r>
            <a:r>
              <a:rPr lang="en-US" sz="1200" dirty="0">
                <a:solidFill>
                  <a:srgbClr val="212121"/>
                </a:solidFill>
              </a:rPr>
              <a:t>, </a:t>
            </a:r>
          </a:p>
          <a:p>
            <a:pPr marL="0" lvl="1" algn="l"/>
            <a:r>
              <a:rPr lang="en-US" sz="1200" dirty="0">
                <a:solidFill>
                  <a:srgbClr val="212121"/>
                </a:solidFill>
              </a:rPr>
              <a:t>“Fairness through Awareness” </a:t>
            </a:r>
          </a:p>
          <a:p>
            <a:pPr marL="0" lvl="1" algn="l"/>
            <a:r>
              <a:rPr lang="en-US" sz="1200" dirty="0">
                <a:solidFill>
                  <a:srgbClr val="212121"/>
                </a:solidFill>
              </a:rPr>
              <a:t>Proc. 3rd Innovations in Theoretical Computer Science, 2012.</a:t>
            </a:r>
          </a:p>
          <a:p>
            <a:endParaRPr lang="en-US" dirty="0"/>
          </a:p>
        </p:txBody>
      </p:sp>
    </p:spTree>
    <p:extLst>
      <p:ext uri="{BB962C8B-B14F-4D97-AF65-F5344CB8AC3E}">
        <p14:creationId xmlns:p14="http://schemas.microsoft.com/office/powerpoint/2010/main" val="42299147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6215E4-9D2D-BC43-99E8-CA58505CB872}"/>
              </a:ext>
            </a:extLst>
          </p:cNvPr>
          <p:cNvSpPr>
            <a:spLocks noGrp="1"/>
          </p:cNvSpPr>
          <p:nvPr>
            <p:ph type="title"/>
          </p:nvPr>
        </p:nvSpPr>
        <p:spPr>
          <a:xfrm>
            <a:off x="0" y="-123972"/>
            <a:ext cx="9304637" cy="1089755"/>
          </a:xfrm>
        </p:spPr>
        <p:txBody>
          <a:bodyPr/>
          <a:lstStyle/>
          <a:p>
            <a:r>
              <a:rPr lang="en-US" dirty="0"/>
              <a:t>Why is computer advice on parole controversial?</a:t>
            </a:r>
          </a:p>
        </p:txBody>
      </p:sp>
      <p:pic>
        <p:nvPicPr>
          <p:cNvPr id="8" name="Content Placeholder 7">
            <a:extLst>
              <a:ext uri="{FF2B5EF4-FFF2-40B4-BE49-F238E27FC236}">
                <a16:creationId xmlns:a16="http://schemas.microsoft.com/office/drawing/2014/main" id="{5E86CBF0-DF5C-024F-BED5-68F15B1615D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0872" y="965783"/>
            <a:ext cx="7515225" cy="3725456"/>
          </a:xfrm>
        </p:spPr>
      </p:pic>
      <p:sp>
        <p:nvSpPr>
          <p:cNvPr id="5" name="Slide Number Placeholder 4">
            <a:extLst>
              <a:ext uri="{FF2B5EF4-FFF2-40B4-BE49-F238E27FC236}">
                <a16:creationId xmlns:a16="http://schemas.microsoft.com/office/drawing/2014/main" id="{E0CC8631-F8BE-0C45-8742-8B320476F130}"/>
              </a:ext>
            </a:extLst>
          </p:cNvPr>
          <p:cNvSpPr>
            <a:spLocks noGrp="1"/>
          </p:cNvSpPr>
          <p:nvPr>
            <p:ph type="sldNum" sz="quarter" idx="12"/>
          </p:nvPr>
        </p:nvSpPr>
        <p:spPr/>
        <p:txBody>
          <a:bodyPr/>
          <a:lstStyle/>
          <a:p>
            <a:pPr>
              <a:defRPr/>
            </a:pPr>
            <a:fld id="{B5D931A1-A42B-F94C-ADA3-91D74B0ACBA8}" type="slidenum">
              <a:rPr lang="en-GB" smtClean="0"/>
              <a:pPr>
                <a:defRPr/>
              </a:pPr>
              <a:t>39</a:t>
            </a:fld>
            <a:endParaRPr lang="en-GB"/>
          </a:p>
        </p:txBody>
      </p:sp>
      <p:sp>
        <p:nvSpPr>
          <p:cNvPr id="6" name="TextBox 5">
            <a:extLst>
              <a:ext uri="{FF2B5EF4-FFF2-40B4-BE49-F238E27FC236}">
                <a16:creationId xmlns:a16="http://schemas.microsoft.com/office/drawing/2014/main" id="{5A6D6F18-A581-AC42-BCEB-211C93342F29}"/>
              </a:ext>
            </a:extLst>
          </p:cNvPr>
          <p:cNvSpPr txBox="1"/>
          <p:nvPr/>
        </p:nvSpPr>
        <p:spPr>
          <a:xfrm>
            <a:off x="405045" y="5143113"/>
            <a:ext cx="7673546" cy="276999"/>
          </a:xfrm>
          <a:prstGeom prst="rect">
            <a:avLst/>
          </a:prstGeom>
          <a:noFill/>
        </p:spPr>
        <p:txBody>
          <a:bodyPr wrap="square" rtlCol="0">
            <a:spAutoFit/>
          </a:bodyPr>
          <a:lstStyle/>
          <a:p>
            <a:r>
              <a:rPr lang="en-US" sz="1200" dirty="0"/>
              <a:t>https://</a:t>
            </a:r>
            <a:r>
              <a:rPr lang="en-US" sz="1200" dirty="0" err="1"/>
              <a:t>www.propublica.org</a:t>
            </a:r>
            <a:r>
              <a:rPr lang="en-US" sz="1200" dirty="0"/>
              <a:t>/article/machine-bias-risk-assessments-in-criminal-sentencing</a:t>
            </a:r>
          </a:p>
        </p:txBody>
      </p:sp>
    </p:spTree>
    <p:extLst>
      <p:ext uri="{BB962C8B-B14F-4D97-AF65-F5344CB8AC3E}">
        <p14:creationId xmlns:p14="http://schemas.microsoft.com/office/powerpoint/2010/main" val="17143586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pPr>
              <a:defRPr/>
            </a:pPr>
            <a:fld id="{B9495505-AA8D-4EA2-BB21-59D01CA86624}" type="slidenum">
              <a:rPr lang="en-US" smtClean="0"/>
              <a:pPr>
                <a:defRPr/>
              </a:pPr>
              <a:t>4</a:t>
            </a:fld>
            <a:endParaRPr lang="en-US"/>
          </a:p>
        </p:txBody>
      </p:sp>
      <p:sp>
        <p:nvSpPr>
          <p:cNvPr id="4" name="TextBox 3"/>
          <p:cNvSpPr txBox="1"/>
          <p:nvPr/>
        </p:nvSpPr>
        <p:spPr>
          <a:xfrm>
            <a:off x="1523292" y="1708620"/>
            <a:ext cx="6355144" cy="2763834"/>
          </a:xfrm>
          <a:prstGeom prst="rect">
            <a:avLst/>
          </a:prstGeom>
          <a:noFill/>
        </p:spPr>
        <p:txBody>
          <a:bodyPr wrap="square" rtlCol="0">
            <a:spAutoFit/>
          </a:bodyPr>
          <a:lstStyle/>
          <a:p>
            <a:r>
              <a:rPr lang="en-US" sz="2800" dirty="0">
                <a:latin typeface="Helvetica" pitchFamily="2" charset="0"/>
              </a:rPr>
              <a:t>A good data scientist needs to understand the ethical issues surrounding the data they obtain/use,  the algorithms they employ, and its impact on people.</a:t>
            </a:r>
          </a:p>
          <a:p>
            <a:endParaRPr lang="en-US" sz="2800" dirty="0"/>
          </a:p>
        </p:txBody>
      </p:sp>
    </p:spTree>
    <p:extLst>
      <p:ext uri="{BB962C8B-B14F-4D97-AF65-F5344CB8AC3E}">
        <p14:creationId xmlns:p14="http://schemas.microsoft.com/office/powerpoint/2010/main" val="12732280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Reproducibility</a:t>
            </a:r>
          </a:p>
        </p:txBody>
      </p:sp>
      <p:sp>
        <p:nvSpPr>
          <p:cNvPr id="3" name="Content Placeholder 2"/>
          <p:cNvSpPr>
            <a:spLocks noGrp="1"/>
          </p:cNvSpPr>
          <p:nvPr>
            <p:ph idx="1"/>
          </p:nvPr>
        </p:nvSpPr>
        <p:spPr>
          <a:xfrm>
            <a:off x="1113235" y="1457742"/>
            <a:ext cx="7672546" cy="3762671"/>
          </a:xfrm>
        </p:spPr>
        <p:txBody>
          <a:bodyPr/>
          <a:lstStyle/>
          <a:p>
            <a:r>
              <a:rPr lang="en-US" sz="2000" dirty="0"/>
              <a:t>We need to be able to reproduce results but …</a:t>
            </a:r>
          </a:p>
          <a:p>
            <a:r>
              <a:rPr lang="en-US" sz="2000" dirty="0"/>
              <a:t>The algorithms used in data science are complicated</a:t>
            </a:r>
          </a:p>
          <a:p>
            <a:pPr lvl="1"/>
            <a:r>
              <a:rPr lang="en-US" sz="1800" dirty="0"/>
              <a:t>When things “go wrong”, we need to understand why</a:t>
            </a:r>
          </a:p>
          <a:p>
            <a:pPr lvl="1"/>
            <a:r>
              <a:rPr lang="en-US" sz="1800" dirty="0"/>
              <a:t>Research code is often shared; commercial algorithms less so</a:t>
            </a:r>
          </a:p>
          <a:p>
            <a:r>
              <a:rPr lang="en-US" sz="2000" dirty="0"/>
              <a:t>The data often </a:t>
            </a:r>
            <a:r>
              <a:rPr lang="en-US" sz="2000" b="1" dirty="0"/>
              <a:t>cannot </a:t>
            </a:r>
            <a:r>
              <a:rPr lang="en-US" sz="2000" dirty="0"/>
              <a:t>be shared</a:t>
            </a:r>
          </a:p>
          <a:p>
            <a:endParaRPr lang="en-US" sz="2400" dirty="0"/>
          </a:p>
          <a:p>
            <a:endParaRPr lang="en-US" dirty="0"/>
          </a:p>
        </p:txBody>
      </p:sp>
      <p:sp>
        <p:nvSpPr>
          <p:cNvPr id="5" name="Slide Number Placeholder 4"/>
          <p:cNvSpPr>
            <a:spLocks noGrp="1"/>
          </p:cNvSpPr>
          <p:nvPr>
            <p:ph type="sldNum" sz="quarter" idx="12"/>
          </p:nvPr>
        </p:nvSpPr>
        <p:spPr/>
        <p:txBody>
          <a:bodyPr/>
          <a:lstStyle/>
          <a:p>
            <a:fld id="{05072F42-4DFA-4725-86F9-7594E4AB4EB5}" type="slidenum">
              <a:rPr lang="en-GB" smtClean="0"/>
              <a:pPr/>
              <a:t>40</a:t>
            </a:fld>
            <a:endParaRPr lang="en-GB"/>
          </a:p>
        </p:txBody>
      </p:sp>
    </p:spTree>
    <p:extLst>
      <p:ext uri="{BB962C8B-B14F-4D97-AF65-F5344CB8AC3E}">
        <p14:creationId xmlns:p14="http://schemas.microsoft.com/office/powerpoint/2010/main" val="3696758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CD10D-AC16-4287-BD2F-BA50B0BBCE4F}"/>
              </a:ext>
            </a:extLst>
          </p:cNvPr>
          <p:cNvSpPr>
            <a:spLocks noGrp="1"/>
          </p:cNvSpPr>
          <p:nvPr>
            <p:ph type="title"/>
          </p:nvPr>
        </p:nvSpPr>
        <p:spPr/>
        <p:txBody>
          <a:bodyPr/>
          <a:lstStyle/>
          <a:p>
            <a:r>
              <a:rPr lang="en-US" dirty="0"/>
              <a:t>Facilitating Reproducibility</a:t>
            </a:r>
          </a:p>
        </p:txBody>
      </p:sp>
      <p:sp>
        <p:nvSpPr>
          <p:cNvPr id="3" name="Content Placeholder 2">
            <a:extLst>
              <a:ext uri="{FF2B5EF4-FFF2-40B4-BE49-F238E27FC236}">
                <a16:creationId xmlns:a16="http://schemas.microsoft.com/office/drawing/2014/main" id="{68041D1D-788F-416E-9253-933DEE6C97EF}"/>
              </a:ext>
            </a:extLst>
          </p:cNvPr>
          <p:cNvSpPr>
            <a:spLocks noGrp="1"/>
          </p:cNvSpPr>
          <p:nvPr>
            <p:ph idx="1"/>
          </p:nvPr>
        </p:nvSpPr>
        <p:spPr/>
        <p:txBody>
          <a:bodyPr>
            <a:normAutofit/>
          </a:bodyPr>
          <a:lstStyle/>
          <a:p>
            <a:r>
              <a:rPr lang="en-US" sz="2000" dirty="0"/>
              <a:t>To facilitate reproducibility, the “FAIR” principles have been proposed:</a:t>
            </a:r>
          </a:p>
          <a:p>
            <a:pPr lvl="1"/>
            <a:r>
              <a:rPr lang="en-US" sz="1800" dirty="0"/>
              <a:t>Findable</a:t>
            </a:r>
          </a:p>
          <a:p>
            <a:pPr lvl="1"/>
            <a:r>
              <a:rPr lang="en-US" sz="1800" dirty="0"/>
              <a:t>Accessible</a:t>
            </a:r>
          </a:p>
          <a:p>
            <a:pPr lvl="1"/>
            <a:r>
              <a:rPr lang="en-US" sz="1800" dirty="0"/>
              <a:t>Interoperable</a:t>
            </a:r>
          </a:p>
          <a:p>
            <a:pPr lvl="1"/>
            <a:r>
              <a:rPr lang="en-US" sz="1800" dirty="0"/>
              <a:t>Reusable</a:t>
            </a:r>
          </a:p>
          <a:p>
            <a:r>
              <a:rPr lang="en-US" sz="2000" dirty="0"/>
              <a:t>Techniques:  </a:t>
            </a:r>
            <a:r>
              <a:rPr lang="en-US" sz="2000" b="1" dirty="0"/>
              <a:t>versioning </a:t>
            </a:r>
            <a:r>
              <a:rPr lang="en-US" sz="2000" dirty="0"/>
              <a:t>(git), </a:t>
            </a:r>
            <a:r>
              <a:rPr lang="en-US" sz="2000" b="1" dirty="0"/>
              <a:t>provenance tracking</a:t>
            </a:r>
            <a:r>
              <a:rPr lang="en-US" sz="2000" dirty="0"/>
              <a:t> (data derivation history), workflow systems, metadata capture, open standards</a:t>
            </a:r>
          </a:p>
        </p:txBody>
      </p:sp>
      <p:sp>
        <p:nvSpPr>
          <p:cNvPr id="5" name="Slide Number Placeholder 4">
            <a:extLst>
              <a:ext uri="{FF2B5EF4-FFF2-40B4-BE49-F238E27FC236}">
                <a16:creationId xmlns:a16="http://schemas.microsoft.com/office/drawing/2014/main" id="{20DB066E-AD89-4B15-BFEB-511AD3C4CB74}"/>
              </a:ext>
            </a:extLst>
          </p:cNvPr>
          <p:cNvSpPr>
            <a:spLocks noGrp="1"/>
          </p:cNvSpPr>
          <p:nvPr>
            <p:ph type="sldNum" sz="quarter" idx="12"/>
          </p:nvPr>
        </p:nvSpPr>
        <p:spPr/>
        <p:txBody>
          <a:bodyPr/>
          <a:lstStyle/>
          <a:p>
            <a:pPr>
              <a:defRPr/>
            </a:pPr>
            <a:fld id="{B5D931A1-A42B-F94C-ADA3-91D74B0ACBA8}" type="slidenum">
              <a:rPr lang="en-GB" smtClean="0"/>
              <a:pPr>
                <a:defRPr/>
              </a:pPr>
              <a:t>41</a:t>
            </a:fld>
            <a:endParaRPr lang="en-GB"/>
          </a:p>
        </p:txBody>
      </p:sp>
      <p:sp>
        <p:nvSpPr>
          <p:cNvPr id="6" name="Rectangle 5">
            <a:extLst>
              <a:ext uri="{FF2B5EF4-FFF2-40B4-BE49-F238E27FC236}">
                <a16:creationId xmlns:a16="http://schemas.microsoft.com/office/drawing/2014/main" id="{CFA05F3F-D823-4987-8E2A-9CCCA18F589E}"/>
              </a:ext>
            </a:extLst>
          </p:cNvPr>
          <p:cNvSpPr/>
          <p:nvPr/>
        </p:nvSpPr>
        <p:spPr>
          <a:xfrm>
            <a:off x="298252" y="4974014"/>
            <a:ext cx="4572000" cy="276999"/>
          </a:xfrm>
          <a:prstGeom prst="rect">
            <a:avLst/>
          </a:prstGeom>
        </p:spPr>
        <p:txBody>
          <a:bodyPr>
            <a:spAutoFit/>
          </a:bodyPr>
          <a:lstStyle/>
          <a:p>
            <a:r>
              <a:rPr lang="en-US" sz="1200" dirty="0"/>
              <a:t>https://www.nature.com/articles/sdata201618</a:t>
            </a:r>
          </a:p>
        </p:txBody>
      </p:sp>
    </p:spTree>
    <p:extLst>
      <p:ext uri="{BB962C8B-B14F-4D97-AF65-F5344CB8AC3E}">
        <p14:creationId xmlns:p14="http://schemas.microsoft.com/office/powerpoint/2010/main" val="30966394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3233" y="0"/>
            <a:ext cx="7514035" cy="1089755"/>
          </a:xfrm>
        </p:spPr>
        <p:txBody>
          <a:bodyPr/>
          <a:lstStyle/>
          <a:p>
            <a:r>
              <a:rPr lang="en-US" dirty="0"/>
              <a:t>Ethics summary</a:t>
            </a:r>
          </a:p>
        </p:txBody>
      </p:sp>
      <p:sp>
        <p:nvSpPr>
          <p:cNvPr id="3" name="Content Placeholder 2"/>
          <p:cNvSpPr>
            <a:spLocks noGrp="1"/>
          </p:cNvSpPr>
          <p:nvPr>
            <p:ph idx="1"/>
          </p:nvPr>
        </p:nvSpPr>
        <p:spPr>
          <a:xfrm>
            <a:off x="1113234" y="976164"/>
            <a:ext cx="7514035" cy="3762671"/>
          </a:xfrm>
        </p:spPr>
        <p:txBody>
          <a:bodyPr>
            <a:noAutofit/>
          </a:bodyPr>
          <a:lstStyle/>
          <a:p>
            <a:pPr marL="0" indent="0">
              <a:buNone/>
            </a:pPr>
            <a:r>
              <a:rPr lang="en-US" sz="2000" dirty="0"/>
              <a:t>Codes of conduct for research are fairly well understood</a:t>
            </a:r>
          </a:p>
          <a:p>
            <a:pPr lvl="1"/>
            <a:r>
              <a:rPr lang="en-US" sz="1600" dirty="0"/>
              <a:t>Get IRB approval</a:t>
            </a:r>
          </a:p>
          <a:p>
            <a:pPr lvl="1"/>
            <a:r>
              <a:rPr lang="en-US" sz="1600" dirty="0"/>
              <a:t>Obtain informed consent</a:t>
            </a:r>
          </a:p>
          <a:p>
            <a:pPr lvl="1"/>
            <a:r>
              <a:rPr lang="en-US" sz="1600" dirty="0"/>
              <a:t>Protect the privacy of subjects</a:t>
            </a:r>
          </a:p>
          <a:p>
            <a:pPr lvl="1"/>
            <a:r>
              <a:rPr lang="en-US" sz="1600" dirty="0"/>
              <a:t>Maintain the confidentiality of data collected, minimize harm</a:t>
            </a:r>
          </a:p>
          <a:p>
            <a:pPr marL="0" indent="0">
              <a:buNone/>
            </a:pPr>
            <a:r>
              <a:rPr lang="en-US" sz="2000" dirty="0"/>
              <a:t>Fairness is more subtle</a:t>
            </a:r>
          </a:p>
          <a:p>
            <a:pPr lvl="1"/>
            <a:r>
              <a:rPr lang="en-US" sz="1600" dirty="0"/>
              <a:t>What is fair treatment of a group: equal accuracy? False-positive rate?</a:t>
            </a:r>
          </a:p>
          <a:p>
            <a:pPr marL="0" indent="0">
              <a:buNone/>
            </a:pPr>
            <a:r>
              <a:rPr lang="en-US" sz="2000" dirty="0"/>
              <a:t>Key technical aspects:</a:t>
            </a:r>
          </a:p>
          <a:p>
            <a:pPr lvl="1"/>
            <a:r>
              <a:rPr lang="en-US" sz="1600" dirty="0"/>
              <a:t>Differential privacy (bounds amount of information revealed)</a:t>
            </a:r>
          </a:p>
          <a:p>
            <a:pPr lvl="1"/>
            <a:r>
              <a:rPr lang="en-US" sz="1600" dirty="0"/>
              <a:t>Data provenance</a:t>
            </a:r>
          </a:p>
          <a:p>
            <a:pPr lvl="1"/>
            <a:r>
              <a:rPr lang="en-US" sz="1600" dirty="0"/>
              <a:t>Trade-off between optimizing outcomes vs avoiding discrimination against a group</a:t>
            </a:r>
          </a:p>
        </p:txBody>
      </p:sp>
      <p:sp>
        <p:nvSpPr>
          <p:cNvPr id="5" name="Slide Number Placeholder 4"/>
          <p:cNvSpPr>
            <a:spLocks noGrp="1"/>
          </p:cNvSpPr>
          <p:nvPr>
            <p:ph type="sldNum" sz="quarter" idx="12"/>
          </p:nvPr>
        </p:nvSpPr>
        <p:spPr/>
        <p:txBody>
          <a:bodyPr/>
          <a:lstStyle/>
          <a:p>
            <a:fld id="{05072F42-4DFA-4725-86F9-7594E4AB4EB5}" type="slidenum">
              <a:rPr lang="en-GB" smtClean="0"/>
              <a:pPr/>
              <a:t>42</a:t>
            </a:fld>
            <a:endParaRPr lang="en-GB"/>
          </a:p>
        </p:txBody>
      </p:sp>
    </p:spTree>
    <p:extLst>
      <p:ext uri="{BB962C8B-B14F-4D97-AF65-F5344CB8AC3E}">
        <p14:creationId xmlns:p14="http://schemas.microsoft.com/office/powerpoint/2010/main" val="9280032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we’ll discuss</a:t>
            </a:r>
            <a:r>
              <a:rPr lang="mr-IN" dirty="0"/>
              <a:t>…</a:t>
            </a:r>
            <a:endParaRPr lang="en-US" dirty="0"/>
          </a:p>
        </p:txBody>
      </p:sp>
      <p:sp>
        <p:nvSpPr>
          <p:cNvPr id="5" name="Content Placeholder 4"/>
          <p:cNvSpPr>
            <a:spLocks noGrp="1"/>
          </p:cNvSpPr>
          <p:nvPr>
            <p:ph idx="1"/>
          </p:nvPr>
        </p:nvSpPr>
        <p:spPr>
          <a:xfrm>
            <a:off x="1113235" y="1249493"/>
            <a:ext cx="7514035" cy="3762671"/>
          </a:xfrm>
        </p:spPr>
        <p:txBody>
          <a:bodyPr>
            <a:normAutofit/>
          </a:bodyPr>
          <a:lstStyle/>
          <a:p>
            <a:pPr marL="0" indent="0">
              <a:buNone/>
            </a:pPr>
            <a:r>
              <a:rPr lang="en-US" sz="2000" dirty="0"/>
              <a:t>What do we mean by “ethics”?</a:t>
            </a:r>
          </a:p>
          <a:p>
            <a:pPr marL="0" indent="0">
              <a:buNone/>
            </a:pPr>
            <a:r>
              <a:rPr lang="en-US" sz="2000" dirty="0"/>
              <a:t>Ethics surrounding data</a:t>
            </a:r>
          </a:p>
          <a:p>
            <a:pPr lvl="1"/>
            <a:r>
              <a:rPr lang="en-US" sz="1800" dirty="0"/>
              <a:t>Privacy and informed consent</a:t>
            </a:r>
          </a:p>
          <a:p>
            <a:pPr lvl="1"/>
            <a:r>
              <a:rPr lang="en-US" sz="1800" dirty="0"/>
              <a:t>Ownership and intellectual property</a:t>
            </a:r>
          </a:p>
          <a:p>
            <a:pPr marL="0" indent="0">
              <a:buNone/>
            </a:pPr>
            <a:r>
              <a:rPr lang="en-US" sz="2000" dirty="0"/>
              <a:t>Ethics surrounding models / algorithms</a:t>
            </a:r>
          </a:p>
          <a:p>
            <a:pPr lvl="1"/>
            <a:r>
              <a:rPr lang="en-US" sz="1800" dirty="0"/>
              <a:t>Biased algorithms</a:t>
            </a:r>
          </a:p>
          <a:p>
            <a:pPr lvl="1"/>
            <a:r>
              <a:rPr lang="en-US" sz="1800" dirty="0"/>
              <a:t>Bad results from good data</a:t>
            </a:r>
          </a:p>
          <a:p>
            <a:pPr lvl="1"/>
            <a:r>
              <a:rPr lang="en-US" sz="1800" dirty="0"/>
              <a:t>Fairness</a:t>
            </a:r>
            <a:endParaRPr lang="en-US" sz="2000" dirty="0"/>
          </a:p>
          <a:p>
            <a:pPr lvl="1"/>
            <a:r>
              <a:rPr lang="en-US" sz="1800" dirty="0"/>
              <a:t>Reproducibility</a:t>
            </a:r>
          </a:p>
        </p:txBody>
      </p:sp>
      <p:sp>
        <p:nvSpPr>
          <p:cNvPr id="3" name="Slide Number Placeholder 2"/>
          <p:cNvSpPr>
            <a:spLocks noGrp="1"/>
          </p:cNvSpPr>
          <p:nvPr>
            <p:ph type="sldNum" sz="quarter" idx="12"/>
          </p:nvPr>
        </p:nvSpPr>
        <p:spPr/>
        <p:txBody>
          <a:bodyPr/>
          <a:lstStyle/>
          <a:p>
            <a:fld id="{B9495505-AA8D-4EA2-BB21-59D01CA86624}" type="slidenum">
              <a:rPr lang="en-US" smtClean="0"/>
              <a:pPr/>
              <a:t>5</a:t>
            </a:fld>
            <a:endParaRPr lang="en-US"/>
          </a:p>
        </p:txBody>
      </p:sp>
    </p:spTree>
    <p:extLst>
      <p:ext uri="{BB962C8B-B14F-4D97-AF65-F5344CB8AC3E}">
        <p14:creationId xmlns:p14="http://schemas.microsoft.com/office/powerpoint/2010/main" val="20041251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do People do the Right Thing?</a:t>
            </a:r>
          </a:p>
        </p:txBody>
      </p:sp>
      <p:sp>
        <p:nvSpPr>
          <p:cNvPr id="3" name="Content Placeholder 2"/>
          <p:cNvSpPr>
            <a:spLocks noGrp="1"/>
          </p:cNvSpPr>
          <p:nvPr>
            <p:ph idx="1"/>
          </p:nvPr>
        </p:nvSpPr>
        <p:spPr>
          <a:xfrm>
            <a:off x="1036233" y="1249493"/>
            <a:ext cx="7514035" cy="3762671"/>
          </a:xfrm>
        </p:spPr>
        <p:txBody>
          <a:bodyPr>
            <a:normAutofit/>
          </a:bodyPr>
          <a:lstStyle/>
          <a:p>
            <a:pPr marL="0" indent="0">
              <a:buNone/>
            </a:pPr>
            <a:r>
              <a:rPr lang="en-US" sz="2000" dirty="0"/>
              <a:t>Morality (ethics)</a:t>
            </a:r>
          </a:p>
          <a:p>
            <a:pPr lvl="1"/>
            <a:r>
              <a:rPr lang="en-US" sz="1800" dirty="0"/>
              <a:t>Rules/duty (deontological) vs. </a:t>
            </a:r>
          </a:p>
          <a:p>
            <a:pPr lvl="1"/>
            <a:r>
              <a:rPr lang="en-US" sz="1800" dirty="0"/>
              <a:t>Outcomes (consequentialism) vs. </a:t>
            </a:r>
          </a:p>
          <a:p>
            <a:pPr lvl="1"/>
            <a:r>
              <a:rPr lang="en-US" sz="1800" dirty="0"/>
              <a:t>Subjectivism vs. </a:t>
            </a:r>
          </a:p>
          <a:p>
            <a:pPr lvl="1"/>
            <a:r>
              <a:rPr lang="en-US" sz="1800" dirty="0"/>
              <a:t>Virtue ethics vs. …</a:t>
            </a:r>
          </a:p>
          <a:p>
            <a:pPr marL="0" indent="0">
              <a:buNone/>
            </a:pPr>
            <a:endParaRPr lang="en-US" sz="2000" dirty="0"/>
          </a:p>
          <a:p>
            <a:pPr marL="0" indent="0">
              <a:buNone/>
            </a:pPr>
            <a:r>
              <a:rPr lang="en-US" sz="2000" dirty="0"/>
              <a:t>Laws and legal / criminal liability</a:t>
            </a:r>
          </a:p>
          <a:p>
            <a:pPr marL="0" indent="0">
              <a:buNone/>
            </a:pPr>
            <a:endParaRPr lang="en-US" sz="2000" dirty="0"/>
          </a:p>
          <a:p>
            <a:pPr marL="0" indent="0">
              <a:buNone/>
            </a:pPr>
            <a:r>
              <a:rPr lang="en-US" sz="2000" dirty="0"/>
              <a:t>Fear of non-legal consequences</a:t>
            </a:r>
          </a:p>
        </p:txBody>
      </p:sp>
      <p:sp>
        <p:nvSpPr>
          <p:cNvPr id="5" name="Slide Number Placeholder 4"/>
          <p:cNvSpPr>
            <a:spLocks noGrp="1"/>
          </p:cNvSpPr>
          <p:nvPr>
            <p:ph type="sldNum" sz="quarter" idx="12"/>
          </p:nvPr>
        </p:nvSpPr>
        <p:spPr/>
        <p:txBody>
          <a:bodyPr/>
          <a:lstStyle/>
          <a:p>
            <a:fld id="{05072F42-4DFA-4725-86F9-7594E4AB4EB5}" type="slidenum">
              <a:rPr lang="en-GB" smtClean="0"/>
              <a:pPr/>
              <a:t>6</a:t>
            </a:fld>
            <a:endParaRPr lang="en-GB"/>
          </a:p>
        </p:txBody>
      </p:sp>
    </p:spTree>
    <p:extLst>
      <p:ext uri="{BB962C8B-B14F-4D97-AF65-F5344CB8AC3E}">
        <p14:creationId xmlns:p14="http://schemas.microsoft.com/office/powerpoint/2010/main" val="3951525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4AC89-34FC-4118-B3E1-D09158E2E8CB}"/>
              </a:ext>
            </a:extLst>
          </p:cNvPr>
          <p:cNvSpPr>
            <a:spLocks noGrp="1"/>
          </p:cNvSpPr>
          <p:nvPr>
            <p:ph type="title"/>
          </p:nvPr>
        </p:nvSpPr>
        <p:spPr/>
        <p:txBody>
          <a:bodyPr/>
          <a:lstStyle/>
          <a:p>
            <a:r>
              <a:rPr lang="en-US" dirty="0"/>
              <a:t>Part of the Problem:</a:t>
            </a:r>
            <a:br>
              <a:rPr lang="en-US" dirty="0"/>
            </a:br>
            <a:r>
              <a:rPr lang="en-US" dirty="0"/>
              <a:t>What </a:t>
            </a:r>
            <a:r>
              <a:rPr lang="en-US" i="1" dirty="0"/>
              <a:t>Is</a:t>
            </a:r>
            <a:r>
              <a:rPr lang="en-US" dirty="0"/>
              <a:t> the Right Thing?</a:t>
            </a:r>
          </a:p>
        </p:txBody>
      </p:sp>
      <p:sp>
        <p:nvSpPr>
          <p:cNvPr id="3" name="Content Placeholder 2">
            <a:extLst>
              <a:ext uri="{FF2B5EF4-FFF2-40B4-BE49-F238E27FC236}">
                <a16:creationId xmlns:a16="http://schemas.microsoft.com/office/drawing/2014/main" id="{2D3601E1-55FD-4F70-BD95-20CA3F42563D}"/>
              </a:ext>
            </a:extLst>
          </p:cNvPr>
          <p:cNvSpPr>
            <a:spLocks noGrp="1"/>
          </p:cNvSpPr>
          <p:nvPr>
            <p:ph idx="1"/>
          </p:nvPr>
        </p:nvSpPr>
        <p:spPr/>
        <p:txBody>
          <a:bodyPr>
            <a:normAutofit/>
          </a:bodyPr>
          <a:lstStyle/>
          <a:p>
            <a:pPr marL="0" indent="0">
              <a:buNone/>
            </a:pPr>
            <a:r>
              <a:rPr lang="en-US" sz="2000" dirty="0"/>
              <a:t>Sometimes it becomes evident only in retrospect</a:t>
            </a:r>
          </a:p>
          <a:p>
            <a:pPr lvl="1"/>
            <a:r>
              <a:rPr lang="en-US" sz="1800" dirty="0"/>
              <a:t>E.g. a naïve action led to bad consequences</a:t>
            </a:r>
          </a:p>
          <a:p>
            <a:pPr lvl="1"/>
            <a:endParaRPr lang="en-US" sz="2000" dirty="0"/>
          </a:p>
          <a:p>
            <a:pPr marL="0" indent="0">
              <a:buNone/>
            </a:pPr>
            <a:r>
              <a:rPr lang="en-US" sz="2000" dirty="0"/>
              <a:t>But such experiences and consequences are what shape our understanding for the future, our policies, and our laws</a:t>
            </a:r>
          </a:p>
          <a:p>
            <a:pPr lvl="1"/>
            <a:r>
              <a:rPr lang="en-US" sz="1800" dirty="0"/>
              <a:t>E.g. many rules regarding </a:t>
            </a:r>
            <a:r>
              <a:rPr lang="en-US" sz="1800" i="1" dirty="0"/>
              <a:t>data ethics</a:t>
            </a:r>
            <a:r>
              <a:rPr lang="en-US" sz="1800" dirty="0"/>
              <a:t> are highly influenced by medicine (human subjects)</a:t>
            </a:r>
          </a:p>
        </p:txBody>
      </p:sp>
      <p:sp>
        <p:nvSpPr>
          <p:cNvPr id="5" name="Slide Number Placeholder 4">
            <a:extLst>
              <a:ext uri="{FF2B5EF4-FFF2-40B4-BE49-F238E27FC236}">
                <a16:creationId xmlns:a16="http://schemas.microsoft.com/office/drawing/2014/main" id="{71CFF04A-E88C-4194-85E1-130BBB6AF50B}"/>
              </a:ext>
            </a:extLst>
          </p:cNvPr>
          <p:cNvSpPr>
            <a:spLocks noGrp="1"/>
          </p:cNvSpPr>
          <p:nvPr>
            <p:ph type="sldNum" sz="quarter" idx="12"/>
          </p:nvPr>
        </p:nvSpPr>
        <p:spPr/>
        <p:txBody>
          <a:bodyPr/>
          <a:lstStyle/>
          <a:p>
            <a:pPr>
              <a:defRPr/>
            </a:pPr>
            <a:fld id="{B5D931A1-A42B-F94C-ADA3-91D74B0ACBA8}" type="slidenum">
              <a:rPr lang="en-GB" smtClean="0"/>
              <a:pPr>
                <a:defRPr/>
              </a:pPr>
              <a:t>7</a:t>
            </a:fld>
            <a:endParaRPr lang="en-GB"/>
          </a:p>
        </p:txBody>
      </p:sp>
    </p:spTree>
    <p:extLst>
      <p:ext uri="{BB962C8B-B14F-4D97-AF65-F5344CB8AC3E}">
        <p14:creationId xmlns:p14="http://schemas.microsoft.com/office/powerpoint/2010/main" val="3814131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4000" dirty="0"/>
              <a:t>Ethics Surrounding Data</a:t>
            </a:r>
          </a:p>
        </p:txBody>
      </p:sp>
      <p:sp>
        <p:nvSpPr>
          <p:cNvPr id="7" name="Text Placeholder 6"/>
          <p:cNvSpPr>
            <a:spLocks noGrp="1"/>
          </p:cNvSpPr>
          <p:nvPr>
            <p:ph type="body" idx="1"/>
          </p:nvPr>
        </p:nvSpPr>
        <p:spPr/>
        <p:txBody>
          <a:bodyPr/>
          <a:lstStyle/>
          <a:p>
            <a:endParaRPr lang="en-US"/>
          </a:p>
        </p:txBody>
      </p:sp>
      <p:sp>
        <p:nvSpPr>
          <p:cNvPr id="5" name="Slide Number Placeholder 4"/>
          <p:cNvSpPr>
            <a:spLocks noGrp="1"/>
          </p:cNvSpPr>
          <p:nvPr>
            <p:ph type="sldNum" sz="quarter" idx="12"/>
          </p:nvPr>
        </p:nvSpPr>
        <p:spPr/>
        <p:txBody>
          <a:bodyPr/>
          <a:lstStyle/>
          <a:p>
            <a:fld id="{05072F42-4DFA-4725-86F9-7594E4AB4EB5}" type="slidenum">
              <a:rPr lang="en-GB" smtClean="0"/>
              <a:pPr/>
              <a:t>8</a:t>
            </a:fld>
            <a:endParaRPr lang="en-GB"/>
          </a:p>
        </p:txBody>
      </p:sp>
    </p:spTree>
    <p:extLst>
      <p:ext uri="{BB962C8B-B14F-4D97-AF65-F5344CB8AC3E}">
        <p14:creationId xmlns:p14="http://schemas.microsoft.com/office/powerpoint/2010/main" val="3920899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9C6BA-B81A-AF4A-BC78-69894B4D65D7}"/>
              </a:ext>
            </a:extLst>
          </p:cNvPr>
          <p:cNvSpPr>
            <a:spLocks noGrp="1"/>
          </p:cNvSpPr>
          <p:nvPr>
            <p:ph type="title"/>
          </p:nvPr>
        </p:nvSpPr>
        <p:spPr/>
        <p:txBody>
          <a:bodyPr/>
          <a:lstStyle/>
          <a:p>
            <a:r>
              <a:rPr lang="en-US" dirty="0"/>
              <a:t>Ethical Principles around Data</a:t>
            </a:r>
          </a:p>
        </p:txBody>
      </p:sp>
      <p:sp>
        <p:nvSpPr>
          <p:cNvPr id="3" name="Content Placeholder 2">
            <a:extLst>
              <a:ext uri="{FF2B5EF4-FFF2-40B4-BE49-F238E27FC236}">
                <a16:creationId xmlns:a16="http://schemas.microsoft.com/office/drawing/2014/main" id="{BE086915-A80F-0E41-B63B-712C41823A22}"/>
              </a:ext>
            </a:extLst>
          </p:cNvPr>
          <p:cNvSpPr>
            <a:spLocks noGrp="1"/>
          </p:cNvSpPr>
          <p:nvPr>
            <p:ph idx="1"/>
          </p:nvPr>
        </p:nvSpPr>
        <p:spPr/>
        <p:txBody>
          <a:bodyPr>
            <a:normAutofit/>
          </a:bodyPr>
          <a:lstStyle/>
          <a:p>
            <a:pPr marL="0" indent="0">
              <a:buNone/>
            </a:pPr>
            <a:r>
              <a:rPr lang="en-US" sz="2000" dirty="0"/>
              <a:t>Autonomy</a:t>
            </a:r>
          </a:p>
          <a:p>
            <a:pPr lvl="1"/>
            <a:r>
              <a:rPr lang="en-US" sz="1800" dirty="0"/>
              <a:t>The right to control your data, possibly via surrogates</a:t>
            </a:r>
          </a:p>
          <a:p>
            <a:pPr marL="0" indent="0">
              <a:buNone/>
            </a:pPr>
            <a:r>
              <a:rPr lang="en-US" sz="2000" dirty="0"/>
              <a:t>Informed consent </a:t>
            </a:r>
          </a:p>
          <a:p>
            <a:pPr lvl="1"/>
            <a:r>
              <a:rPr lang="en-US" sz="1800" dirty="0"/>
              <a:t>You should explicitly approve use of your data based on understanding</a:t>
            </a:r>
          </a:p>
          <a:p>
            <a:pPr marL="0" indent="0">
              <a:buNone/>
            </a:pPr>
            <a:r>
              <a:rPr lang="en-US" sz="2000" dirty="0"/>
              <a:t>Beneficence</a:t>
            </a:r>
          </a:p>
          <a:p>
            <a:pPr lvl="1"/>
            <a:r>
              <a:rPr lang="en-US" sz="1800" dirty="0"/>
              <a:t>People using your data should do it for your benefit</a:t>
            </a:r>
          </a:p>
          <a:p>
            <a:pPr marL="0" indent="0">
              <a:buNone/>
            </a:pPr>
            <a:r>
              <a:rPr lang="en-US" sz="2000" dirty="0"/>
              <a:t>Non-maleficence </a:t>
            </a:r>
          </a:p>
          <a:p>
            <a:pPr lvl="1"/>
            <a:r>
              <a:rPr lang="en-US" sz="1800" dirty="0"/>
              <a:t>Do no harm</a:t>
            </a:r>
          </a:p>
          <a:p>
            <a:endParaRPr lang="en-US" dirty="0"/>
          </a:p>
        </p:txBody>
      </p:sp>
      <p:sp>
        <p:nvSpPr>
          <p:cNvPr id="5" name="Slide Number Placeholder 4">
            <a:extLst>
              <a:ext uri="{FF2B5EF4-FFF2-40B4-BE49-F238E27FC236}">
                <a16:creationId xmlns:a16="http://schemas.microsoft.com/office/drawing/2014/main" id="{59F8B5B1-EAB6-974E-9B6C-44D535A07615}"/>
              </a:ext>
            </a:extLst>
          </p:cNvPr>
          <p:cNvSpPr>
            <a:spLocks noGrp="1"/>
          </p:cNvSpPr>
          <p:nvPr>
            <p:ph type="sldNum" sz="quarter" idx="12"/>
          </p:nvPr>
        </p:nvSpPr>
        <p:spPr/>
        <p:txBody>
          <a:bodyPr/>
          <a:lstStyle/>
          <a:p>
            <a:fld id="{B5D931A1-A42B-F94C-ADA3-91D74B0ACBA8}" type="slidenum">
              <a:rPr lang="en-GB" smtClean="0"/>
              <a:pPr/>
              <a:t>9</a:t>
            </a:fld>
            <a:endParaRPr lang="en-GB"/>
          </a:p>
        </p:txBody>
      </p:sp>
    </p:spTree>
    <p:extLst>
      <p:ext uri="{BB962C8B-B14F-4D97-AF65-F5344CB8AC3E}">
        <p14:creationId xmlns:p14="http://schemas.microsoft.com/office/powerpoint/2010/main" val="21668831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enn">
  <a:themeElements>
    <a:clrScheme name="Penn">
      <a:dk1>
        <a:srgbClr val="0B4183"/>
      </a:dk1>
      <a:lt1>
        <a:sysClr val="window" lastClr="FFFFFF"/>
      </a:lt1>
      <a:dk2>
        <a:srgbClr val="212121"/>
      </a:dk2>
      <a:lt2>
        <a:srgbClr val="CDD0D1"/>
      </a:lt2>
      <a:accent1>
        <a:srgbClr val="A93023"/>
      </a:accent1>
      <a:accent2>
        <a:srgbClr val="7F7F7F"/>
      </a:accent2>
      <a:accent3>
        <a:srgbClr val="1186C3"/>
      </a:accent3>
      <a:accent4>
        <a:srgbClr val="702017"/>
      </a:accent4>
      <a:accent5>
        <a:srgbClr val="B4D3F8"/>
      </a:accent5>
      <a:accent6>
        <a:srgbClr val="1186C3"/>
      </a:accent6>
      <a:hlink>
        <a:srgbClr val="3085ED"/>
      </a:hlink>
      <a:folHlink>
        <a:srgbClr val="0070C0"/>
      </a:folHlink>
    </a:clrScheme>
    <a:fontScheme name="Parallax">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Lecture Slide" id="{4F434F8D-F868-9242-AC3A-201D64C651F0}" vid="{96E9793C-346A-7742-A344-97DB0A3B505B}"/>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Lecture Slide</Template>
  <TotalTime>46988</TotalTime>
  <Words>4609</Words>
  <Application>Microsoft Macintosh PowerPoint</Application>
  <PresentationFormat>On-screen Show (16:10)</PresentationFormat>
  <Paragraphs>380</Paragraphs>
  <Slides>42</Slides>
  <Notes>42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Arial</vt:lpstr>
      <vt:lpstr>Corbel</vt:lpstr>
      <vt:lpstr>Franklin Gothic Demi</vt:lpstr>
      <vt:lpstr>Helvetica</vt:lpstr>
      <vt:lpstr>Noto Sans Symbols</vt:lpstr>
      <vt:lpstr>Tahoma</vt:lpstr>
      <vt:lpstr>Times New Roman</vt:lpstr>
      <vt:lpstr>Wingdings</vt:lpstr>
      <vt:lpstr>Penn</vt:lpstr>
      <vt:lpstr>Data Science Ethics</vt:lpstr>
      <vt:lpstr>Data Science Models Affect Every Aspect of Society</vt:lpstr>
      <vt:lpstr>PowerPoint Presentation</vt:lpstr>
      <vt:lpstr>PowerPoint Presentation</vt:lpstr>
      <vt:lpstr>What we’ll discuss…</vt:lpstr>
      <vt:lpstr>Why do People do the Right Thing?</vt:lpstr>
      <vt:lpstr>Part of the Problem: What Is the Right Thing?</vt:lpstr>
      <vt:lpstr>Ethics Surrounding Data</vt:lpstr>
      <vt:lpstr>Ethical Principles around Data</vt:lpstr>
      <vt:lpstr>Data Collection</vt:lpstr>
      <vt:lpstr>Data and Informed Consent</vt:lpstr>
      <vt:lpstr>Facebook’s Mood Manipulation Experiment</vt:lpstr>
      <vt:lpstr>Was this Legal?  </vt:lpstr>
      <vt:lpstr>Was this Ethical?</vt:lpstr>
      <vt:lpstr>Data Science and Informed Consent</vt:lpstr>
      <vt:lpstr>OKCupid Experiments with Customers</vt:lpstr>
      <vt:lpstr>Was this Legal?  Ethical?</vt:lpstr>
      <vt:lpstr>Intellectual Property</vt:lpstr>
      <vt:lpstr>  </vt:lpstr>
      <vt:lpstr>PowerPoint Presentation</vt:lpstr>
      <vt:lpstr>Privacy</vt:lpstr>
      <vt:lpstr>OKCupid Data Publicly Released</vt:lpstr>
      <vt:lpstr>Was the OKCupid Data “Public”?</vt:lpstr>
      <vt:lpstr>Privacy is not Simple</vt:lpstr>
      <vt:lpstr>Another Example: License Plate Readers</vt:lpstr>
      <vt:lpstr>De-Identification: AOL user No. 4417749</vt:lpstr>
      <vt:lpstr>De-Identification: General Insurance Commission</vt:lpstr>
      <vt:lpstr>Correlating data</vt:lpstr>
      <vt:lpstr>Differential Privacy</vt:lpstr>
      <vt:lpstr>Ethics Surrounding Algorithms</vt:lpstr>
      <vt:lpstr>Algorithms are not neutral</vt:lpstr>
      <vt:lpstr>How to get “bad” results from “good” data</vt:lpstr>
      <vt:lpstr>Correlated attributes, example</vt:lpstr>
      <vt:lpstr>Misleading results 1</vt:lpstr>
      <vt:lpstr>Misleading results 2</vt:lpstr>
      <vt:lpstr>p-Hacking</vt:lpstr>
      <vt:lpstr>Emerging Area: FAT* (Fairness, Accountability, Transparency)</vt:lpstr>
      <vt:lpstr>Fairness</vt:lpstr>
      <vt:lpstr>Why is computer advice on parole controversial?</vt:lpstr>
      <vt:lpstr>Reproducibility</vt:lpstr>
      <vt:lpstr>Facilitating Reproducibility</vt:lpstr>
      <vt:lpstr>Ethics summary</vt:lpstr>
    </vt:vector>
  </TitlesOfParts>
  <Manager>Peter Druschel</Manager>
  <Company/>
  <LinksUpToDate>false</LinksUpToDate>
  <SharedDoc>false</SharedDoc>
  <HyperlinkBase>http://www.cs.rice.edu/~ahae/</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Representing Data</dc:title>
  <dc:subject>Scalable and Cloud Computing</dc:subject>
  <dc:creator>Zachary Ives</dc:creator>
  <cp:keywords>NETS 212</cp:keywords>
  <dc:description>http://www.cis.upenn.edu/~nets212/</dc:description>
  <cp:lastModifiedBy>Davidson PhD, Susan B.</cp:lastModifiedBy>
  <cp:revision>457</cp:revision>
  <cp:lastPrinted>2017-01-23T16:50:21Z</cp:lastPrinted>
  <dcterms:created xsi:type="dcterms:W3CDTF">2017-01-03T15:51:00Z</dcterms:created>
  <dcterms:modified xsi:type="dcterms:W3CDTF">2020-02-01T21:45:23Z</dcterms:modified>
  <cp:category>Lecture</cp:category>
</cp:coreProperties>
</file>